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632" r:id="rId4"/>
    <p:sldId id="375" r:id="rId5"/>
    <p:sldId id="646" r:id="rId6"/>
    <p:sldId id="376" r:id="rId7"/>
    <p:sldId id="633" r:id="rId8"/>
    <p:sldId id="648" r:id="rId9"/>
    <p:sldId id="649" r:id="rId10"/>
    <p:sldId id="378" r:id="rId11"/>
    <p:sldId id="644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C95C734-24C6-4AF1-BA40-C1D96B47010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BF4941E-A419-40FD-B18F-035147AC3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cameras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 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95905-2B7A-4701-A414-EB5BC0D80E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9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cameras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 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95905-2B7A-4701-A414-EB5BC0D80E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9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cameras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LPR 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95905-2B7A-4701-A414-EB5BC0D80E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69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264C-9BE1-394A-D2C9-11BAEFD96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AB714-F23D-76C0-6717-B25BCF4C1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4B4A3-1812-2D8D-47B6-2302C164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45256-E0D5-7F1B-7956-C1BA0AAE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1D56C-6832-C782-9B9B-8986D988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D4A1-B912-A79C-F6E5-A24A7A9C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C3347-3731-4B0C-41E5-672195B66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9382-1243-AB51-5F1A-D0B425D1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0425-A021-D110-4648-89F02B86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055D-8226-34BD-4875-E925783A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12DF37-1165-C255-CECB-6B1917FDE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CFB4A-A207-D694-A795-DCACFA2EA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DC05A-6AD9-601E-17A2-0DF0237E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BBB2-30A1-F171-28D4-5D416760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80BF-4A39-2745-A2F9-ADD480CB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3240777"/>
            <a:ext cx="12192002" cy="3617223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3885428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562214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2" descr="http://www.ventura-county-relocation.com/sites/all/themes/danland/images/slideshows/ventura-real-est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" y="5306"/>
            <a:ext cx="12188698" cy="32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8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688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02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7/24/2023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2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4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7/24/2023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4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B84C-100D-BC7D-4FDC-9213CBF9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F7DB-17A6-20CD-D37C-E21726CB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85425-8E3E-2360-8A06-17ADEB74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0A7CB-6E93-7056-945F-52BF92EB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B6885-C8F7-54F7-B5CB-05571E36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1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7/24/2023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0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8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5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5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BB22-3F2C-D048-A3C8-8AA06D25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72EBE-2CD4-BF96-3E41-9469D69A1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FC01C-884B-2B27-55FF-1D0C0181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36F9-F566-42A9-E150-AAAD4767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4A032-47FF-04ED-977E-C94219E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B249-26FD-C868-BEE0-F9F542BE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14FC-19D1-C0B4-8921-8E4A689AC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0175-59AD-B114-F57F-9D8077164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D3BCD-259D-B5FB-B170-AD77C0D5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BB2E9-777B-0D16-80AE-B7AF19DA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1FA50-37EC-959D-F84B-2A876430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A00F-4BE3-8C49-1AC1-606D2560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66BE8-2E21-76B0-4B96-E43CA23E9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3506E-0FF0-7C6C-3840-9E3105EA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A0E40-D16F-801F-8296-9B6723759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9E348-5BD0-36EA-392F-11655815A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C9BC9-72B0-8132-A8D1-90209285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46876-599C-866E-64AE-CB055E38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05C04-C520-7926-DF99-CA6F8E04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48C2-9F18-7045-BFD9-A60C28617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3577F-64AE-5914-A644-F6D01E3E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BD871-014E-33F4-1018-3D306667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C91E9-B5DE-5F1F-499F-07D036C3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C0D4A-E21C-BA76-B561-A1F95047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1A2EB-0985-4397-E540-5381D549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7F4BE-F48D-49DB-D6FC-856E490E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1D82-DDE3-4ED2-3269-E9EFB7B6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57B9-8BFD-885F-4162-3C0E402B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FE084-9C6A-8D04-F1FA-0EA226BE8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3C513-0C3C-73C2-5603-3245D48B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00E1B-54BE-BB20-DD14-0D8E5F5D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40CE4-8E94-17C2-5A82-C5AB00E1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AE3C-98D7-AD79-27DC-B0A60E3B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2DE08-D8A3-32D4-71FD-36B623645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1F72B-6601-8948-D923-5DF1480AC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F5694-D1BF-5D92-9166-A0FE657D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272CD-D7F1-5182-6557-CAB4505B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2348A-C869-8EBF-2D08-BADC86D7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34ED5-7FA6-7CD9-7856-1087CE73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2138-4ECD-6328-498E-B22356CF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1F73-EA85-CFED-46B2-2FF8F1A48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8222-47C9-43C6-B219-FF32D91AB6F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00A91-570B-5272-A753-D40DA16B0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6E92-3FA2-57AB-A0A1-F8FE6AB47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6944-0FE6-4F1E-9FBB-CABE65E4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7/24/2023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592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igital transformation success depends on good governance">
            <a:extLst>
              <a:ext uri="{FF2B5EF4-FFF2-40B4-BE49-F238E27FC236}">
                <a16:creationId xmlns:a16="http://schemas.microsoft.com/office/drawing/2014/main" id="{84C284A0-E9A8-E067-F490-D7FF0DF65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7309" r="13449" b="1"/>
          <a:stretch/>
        </p:blipFill>
        <p:spPr bwMode="auto"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6DC908A-CCCC-F6B7-2758-AC8C96A325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54" y="4467379"/>
            <a:ext cx="1218355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FEB132-341C-22BE-A02B-43E028AE5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9239" y="3513817"/>
            <a:ext cx="5370576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27,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6C2F9-2A36-FCFB-C87B-A6F0CF3E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3441" y="1193723"/>
            <a:ext cx="5683102" cy="2235277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</a:rPr>
              <a:t>Information Technology Committee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9679C5-1E3B-109C-5159-1725A44FC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43" y="4421659"/>
            <a:ext cx="100521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digital transformation success depends on good governance">
            <a:extLst>
              <a:ext uri="{FF2B5EF4-FFF2-40B4-BE49-F238E27FC236}">
                <a16:creationId xmlns:a16="http://schemas.microsoft.com/office/drawing/2014/main" id="{84C284A0-E9A8-E067-F490-D7FF0DF65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7309" r="13449" b="1"/>
          <a:stretch/>
        </p:blipFill>
        <p:spPr bwMode="auto">
          <a:xfrm>
            <a:off x="20" y="584909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037">
            <a:extLst>
              <a:ext uri="{FF2B5EF4-FFF2-40B4-BE49-F238E27FC236}">
                <a16:creationId xmlns:a16="http://schemas.microsoft.com/office/drawing/2014/main" id="{17CDB40A-75BB-4498-A20B-59C3984A3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2619" y="585526"/>
            <a:ext cx="8349381" cy="5509038"/>
          </a:xfrm>
          <a:custGeom>
            <a:avLst/>
            <a:gdLst>
              <a:gd name="connsiteX0" fmla="*/ 0 w 8349381"/>
              <a:gd name="connsiteY0" fmla="*/ 0 h 5509038"/>
              <a:gd name="connsiteX1" fmla="*/ 8349381 w 8349381"/>
              <a:gd name="connsiteY1" fmla="*/ 0 h 5509038"/>
              <a:gd name="connsiteX2" fmla="*/ 5806407 w 8349381"/>
              <a:gd name="connsiteY2" fmla="*/ 5509038 h 5509038"/>
              <a:gd name="connsiteX3" fmla="*/ 0 w 8349381"/>
              <a:gd name="connsiteY3" fmla="*/ 5509038 h 550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9381" h="5509038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6DC908A-CCCC-F6B7-2758-AC8C96A325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200" y="2566002"/>
            <a:ext cx="1462027" cy="1097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6C2F9-2A36-FCFB-C87B-A6F0CF3E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8316" y="949303"/>
            <a:ext cx="5683102" cy="2479697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</a:t>
            </a:r>
            <a:b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9679C5-1E3B-109C-5159-1725A44FC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81" y="2545633"/>
            <a:ext cx="1187986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6FE50-FC61-A853-9DBC-A1C0555BC09E}"/>
              </a:ext>
            </a:extLst>
          </p:cNvPr>
          <p:cNvSpPr txBox="1"/>
          <p:nvPr/>
        </p:nvSpPr>
        <p:spPr>
          <a:xfrm>
            <a:off x="8771881" y="5229950"/>
            <a:ext cx="6287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87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69A9A-28FD-1433-EF84-C9655A3E3EC9}"/>
              </a:ext>
            </a:extLst>
          </p:cNvPr>
          <p:cNvSpPr/>
          <p:nvPr/>
        </p:nvSpPr>
        <p:spPr>
          <a:xfrm>
            <a:off x="2482451" y="190961"/>
            <a:ext cx="78277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Projects Approved by CIO</a:t>
            </a:r>
          </a:p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Requiring Ratification from the ITC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2F773-DA5B-C53F-0298-814BC8FE0399}"/>
              </a:ext>
            </a:extLst>
          </p:cNvPr>
          <p:cNvSpPr txBox="1"/>
          <p:nvPr/>
        </p:nvSpPr>
        <p:spPr>
          <a:xfrm>
            <a:off x="1280160" y="2514600"/>
            <a:ext cx="102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VCFMS – Adv4 Upgrade and Cloud Transition– Auditor Controller’s Office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Regional Radio Project – Information Technology Services Department</a:t>
            </a:r>
          </a:p>
        </p:txBody>
      </p:sp>
    </p:spTree>
    <p:extLst>
      <p:ext uri="{BB962C8B-B14F-4D97-AF65-F5344CB8AC3E}">
        <p14:creationId xmlns:p14="http://schemas.microsoft.com/office/powerpoint/2010/main" val="115304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41" y="94229"/>
            <a:ext cx="7239000" cy="566928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VCFMS Adv4 Upgrade and Cloud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12" y="1110876"/>
            <a:ext cx="10930723" cy="495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/>
              <a:t>Agency: </a:t>
            </a:r>
            <a:r>
              <a:rPr lang="en-US" sz="2400" i="1" dirty="0"/>
              <a:t>Auditor-Controller’s Office</a:t>
            </a:r>
          </a:p>
          <a:p>
            <a:pPr>
              <a:buNone/>
            </a:pPr>
            <a:r>
              <a:rPr lang="en-US" sz="2400" b="1" dirty="0"/>
              <a:t>Description: </a:t>
            </a:r>
            <a:r>
              <a:rPr lang="en-US" sz="2400" i="1" dirty="0"/>
              <a:t>Upgrade of the County’s financial system to the latest version of software, move its operational platform to the Cloud, and transition current reporting system solution.</a:t>
            </a:r>
          </a:p>
          <a:p>
            <a:pPr>
              <a:buNone/>
            </a:pPr>
            <a:r>
              <a:rPr lang="en-US" sz="2400" b="1" dirty="0"/>
              <a:t>Project Goal: </a:t>
            </a:r>
            <a:r>
              <a:rPr lang="en-US" sz="2400" i="1" dirty="0"/>
              <a:t>Transition the County’s financial system to the cloud, upgrade it to the latest version, and provide an enhanced reporting solution.</a:t>
            </a:r>
          </a:p>
          <a:p>
            <a:pPr>
              <a:buNone/>
            </a:pPr>
            <a:r>
              <a:rPr lang="en-US" sz="2400" b="1" dirty="0"/>
              <a:t>One Time Implementation Costs:  </a:t>
            </a:r>
            <a:r>
              <a:rPr lang="en-US" sz="2400" i="1" dirty="0"/>
              <a:t>$5,690,200</a:t>
            </a:r>
          </a:p>
          <a:p>
            <a:pPr>
              <a:buNone/>
            </a:pPr>
            <a:r>
              <a:rPr lang="en-US" sz="2400" b="1" dirty="0"/>
              <a:t>Total 5 Year Cost: </a:t>
            </a:r>
            <a:r>
              <a:rPr lang="en-US" sz="2400" dirty="0"/>
              <a:t>$</a:t>
            </a:r>
            <a:r>
              <a:rPr lang="en-US" sz="2400" i="1" dirty="0"/>
              <a:t>10,992,600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b="1" dirty="0"/>
              <a:t>Projected Benefit: </a:t>
            </a:r>
            <a:r>
              <a:rPr lang="en-US" sz="2400" i="1" dirty="0"/>
              <a:t>Move County to latest version of software while providing access to a wider operational and technical resource pool for support, system security, and disaster recovery.  </a:t>
            </a:r>
          </a:p>
          <a:p>
            <a:pPr>
              <a:buNone/>
            </a:pPr>
            <a:r>
              <a:rPr lang="en-US" sz="2400" b="1" dirty="0"/>
              <a:t>Project Duration: </a:t>
            </a:r>
            <a:r>
              <a:rPr lang="en-US" sz="2400" i="1" dirty="0"/>
              <a:t>12 months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322829"/>
            <a:ext cx="7239000" cy="566928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REGIONAL RADIO SYSTEM – 700 MHz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8" y="1234701"/>
            <a:ext cx="10757912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Agency: </a:t>
            </a:r>
            <a:r>
              <a:rPr lang="en-US" sz="2400" i="1" dirty="0"/>
              <a:t>Information Technology Services</a:t>
            </a:r>
          </a:p>
          <a:p>
            <a:pPr>
              <a:buNone/>
            </a:pPr>
            <a:r>
              <a:rPr lang="en-US" sz="2400" b="1" dirty="0"/>
              <a:t>Description: </a:t>
            </a:r>
            <a:r>
              <a:rPr lang="en-US" sz="2400" i="1" dirty="0"/>
              <a:t>A new Public Safety Radio System </a:t>
            </a:r>
          </a:p>
          <a:p>
            <a:pPr>
              <a:buNone/>
            </a:pPr>
            <a:r>
              <a:rPr lang="en-US" sz="2400" b="1" dirty="0"/>
              <a:t>Project Goal: </a:t>
            </a:r>
            <a:r>
              <a:rPr lang="en-US" sz="2400" i="1" dirty="0"/>
              <a:t>Replace the current VHF Public Radio System used by Sheriff </a:t>
            </a:r>
          </a:p>
          <a:p>
            <a:pPr>
              <a:buNone/>
            </a:pPr>
            <a:r>
              <a:rPr lang="en-US" sz="2400" i="1" dirty="0"/>
              <a:t>                            – add outside Public Safety Agencies for interoperable communication</a:t>
            </a:r>
          </a:p>
          <a:p>
            <a:pPr>
              <a:buNone/>
            </a:pPr>
            <a:r>
              <a:rPr lang="en-US" sz="2400" b="1" dirty="0"/>
              <a:t>One Time Implementation Costs:  </a:t>
            </a:r>
            <a:r>
              <a:rPr lang="en-US" sz="2400" i="1" dirty="0"/>
              <a:t>$36M</a:t>
            </a:r>
          </a:p>
          <a:p>
            <a:pPr>
              <a:buNone/>
            </a:pPr>
            <a:r>
              <a:rPr lang="en-US" sz="2400" b="1" dirty="0"/>
              <a:t>Total 5 Year Cost: </a:t>
            </a:r>
            <a:r>
              <a:rPr lang="en-US" sz="2400" i="1" dirty="0"/>
              <a:t>$29M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b="1" dirty="0"/>
              <a:t>Projected Benefit: </a:t>
            </a:r>
            <a:r>
              <a:rPr lang="en-US" sz="2400" i="1" dirty="0"/>
              <a:t>Improved Digital Communications</a:t>
            </a:r>
          </a:p>
          <a:p>
            <a:pPr>
              <a:buNone/>
            </a:pPr>
            <a:r>
              <a:rPr lang="en-US" sz="2400" b="1" dirty="0"/>
              <a:t>Project Duration: </a:t>
            </a:r>
            <a:r>
              <a:rPr lang="en-US" sz="2400" i="1" dirty="0"/>
              <a:t>5 Years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9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A985-4F89-029B-1EBA-D8B85D64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45" y="0"/>
            <a:ext cx="9509760" cy="1233424"/>
          </a:xfrm>
        </p:spPr>
        <p:txBody>
          <a:bodyPr/>
          <a:lstStyle/>
          <a:p>
            <a:pPr algn="ctr"/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A8AB-6684-FF90-0BC6-47FE7CCD4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445" y="1587627"/>
            <a:ext cx="9509760" cy="4127627"/>
          </a:xfrm>
        </p:spPr>
        <p:txBody>
          <a:bodyPr/>
          <a:lstStyle/>
          <a:p>
            <a:pPr marL="45720" indent="0" algn="ctr">
              <a:buNone/>
            </a:pPr>
            <a:endParaRPr lang="en-US" b="1" dirty="0"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r>
              <a:rPr lang="en-US" dirty="0">
                <a:cs typeface="Arabic Typesetting" panose="020F0502020204030204" pitchFamily="66" charset="-78"/>
              </a:rPr>
              <a:t>Board of Supervisors approved Motorola Contract </a:t>
            </a:r>
          </a:p>
          <a:p>
            <a:r>
              <a:rPr lang="en-US" dirty="0">
                <a:cs typeface="Arabic Typesetting" panose="020F0502020204030204" pitchFamily="66" charset="-78"/>
              </a:rPr>
              <a:t>Sherriff's Office is fully committed to the project</a:t>
            </a:r>
          </a:p>
          <a:p>
            <a:r>
              <a:rPr lang="en-US" dirty="0">
                <a:cs typeface="Arabic Typesetting" panose="020F0502020204030204" pitchFamily="66" charset="-78"/>
              </a:rPr>
              <a:t>Cities of Oxnard and Ventura Police Departments are very interested and are contributing to the MOU</a:t>
            </a:r>
          </a:p>
          <a:p>
            <a:r>
              <a:rPr lang="en-US" dirty="0">
                <a:cs typeface="Arabic Typesetting" panose="020F0502020204030204" pitchFamily="66" charset="-78"/>
              </a:rPr>
              <a:t>Fire will join the system at a future date</a:t>
            </a:r>
          </a:p>
          <a:p>
            <a:pPr marL="45720" indent="0" algn="ctr">
              <a:buNone/>
            </a:pPr>
            <a:endParaRPr lang="en-US" b="1" dirty="0"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  <a:p>
            <a:pPr marL="45720" indent="0" algn="ctr">
              <a:buNone/>
            </a:pPr>
            <a:endParaRPr lang="en-US" b="1" dirty="0">
              <a:latin typeface="Arabic Typesetting" panose="020F0502020204030204" pitchFamily="66" charset="-78"/>
              <a:cs typeface="Arabic Typesetting" panose="020F050202020403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93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69A9A-28FD-1433-EF84-C9655A3E3EC9}"/>
              </a:ext>
            </a:extLst>
          </p:cNvPr>
          <p:cNvSpPr/>
          <p:nvPr/>
        </p:nvSpPr>
        <p:spPr>
          <a:xfrm>
            <a:off x="1789949" y="464811"/>
            <a:ext cx="9212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Projects for Review /Approval by The 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2F773-DA5B-C53F-0298-814BC8FE0399}"/>
              </a:ext>
            </a:extLst>
          </p:cNvPr>
          <p:cNvSpPr txBox="1"/>
          <p:nvPr/>
        </p:nvSpPr>
        <p:spPr>
          <a:xfrm>
            <a:off x="1280160" y="2514600"/>
            <a:ext cx="875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VCMC Medical-Grade Network  – Health Care Agency </a:t>
            </a:r>
          </a:p>
        </p:txBody>
      </p:sp>
    </p:spTree>
    <p:extLst>
      <p:ext uri="{BB962C8B-B14F-4D97-AF65-F5344CB8AC3E}">
        <p14:creationId xmlns:p14="http://schemas.microsoft.com/office/powerpoint/2010/main" val="134479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241" y="94229"/>
            <a:ext cx="7239000" cy="566928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/>
              <a:t>HCA Medical Grade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65" y="952500"/>
            <a:ext cx="6523146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/>
              <a:t>Agency: </a:t>
            </a:r>
            <a:r>
              <a:rPr lang="en-US" sz="2400" i="1" dirty="0"/>
              <a:t>Health Care Agency</a:t>
            </a:r>
          </a:p>
          <a:p>
            <a:pPr>
              <a:buNone/>
            </a:pPr>
            <a:r>
              <a:rPr lang="en-US" sz="2400" b="1" dirty="0"/>
              <a:t>Description: </a:t>
            </a:r>
            <a:r>
              <a:rPr lang="en-US" sz="2400" i="1" dirty="0"/>
              <a:t>Replacing the aging network infrastructure within the medical system</a:t>
            </a:r>
          </a:p>
          <a:p>
            <a:pPr>
              <a:buNone/>
            </a:pPr>
            <a:r>
              <a:rPr lang="en-US" sz="2400" b="1" dirty="0"/>
              <a:t>Project Goal: </a:t>
            </a:r>
            <a:r>
              <a:rPr lang="en-US" sz="2400" i="1" dirty="0"/>
              <a:t>Implementation of a Medical Grade Network to support the mission critical medical system </a:t>
            </a:r>
          </a:p>
          <a:p>
            <a:pPr>
              <a:buNone/>
            </a:pPr>
            <a:r>
              <a:rPr lang="en-US" sz="2400" b="1" dirty="0"/>
              <a:t>One Time Implementation Costs:  </a:t>
            </a:r>
            <a:r>
              <a:rPr lang="en-US" sz="2400" i="1" dirty="0"/>
              <a:t>$10,591,049 ($7,761,442 year 1 and $2,829,607 year 2, including 10% contingency)</a:t>
            </a:r>
          </a:p>
          <a:p>
            <a:pPr>
              <a:buNone/>
            </a:pPr>
            <a:r>
              <a:rPr lang="en-US" sz="2400" b="1" dirty="0"/>
              <a:t>Total 5 Year Cost: </a:t>
            </a:r>
            <a:r>
              <a:rPr lang="en-US" sz="2400" i="1"/>
              <a:t>$12,044,598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b="1" dirty="0"/>
              <a:t>Projected Benefit: </a:t>
            </a:r>
            <a:r>
              <a:rPr lang="en-US" sz="2400" i="1" dirty="0"/>
              <a:t>Revenue, Cost Savings, Cost Avoidance, Compliance</a:t>
            </a:r>
          </a:p>
          <a:p>
            <a:pPr>
              <a:buNone/>
            </a:pPr>
            <a:r>
              <a:rPr lang="en-US" sz="2400" b="1" dirty="0"/>
              <a:t>Project Duration: </a:t>
            </a:r>
            <a:r>
              <a:rPr lang="en-US" sz="2400" i="1" dirty="0"/>
              <a:t>18-24 months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04CA7-DE02-5004-3DDF-21F15A4B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007" y="876780"/>
            <a:ext cx="52673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9CCD0F-E28C-DD87-6BC0-D60B55D90463}"/>
              </a:ext>
            </a:extLst>
          </p:cNvPr>
          <p:cNvSpPr txBox="1">
            <a:spLocks/>
          </p:cNvSpPr>
          <p:nvPr/>
        </p:nvSpPr>
        <p:spPr>
          <a:xfrm>
            <a:off x="6095999" y="130778"/>
            <a:ext cx="5860870" cy="6360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lvl="1" indent="0">
              <a:lnSpc>
                <a:spcPct val="120000"/>
              </a:lnSpc>
              <a:buNone/>
            </a:pPr>
            <a:r>
              <a:rPr lang="en-US" sz="3400" b="1" dirty="0"/>
              <a:t>Healthcare IT Infrastructure Requirements</a:t>
            </a:r>
          </a:p>
          <a:p>
            <a:pPr lvl="1">
              <a:spcBef>
                <a:spcPts val="1800"/>
              </a:spcBef>
            </a:pPr>
            <a:r>
              <a:rPr lang="en-US" sz="2600" b="1" dirty="0"/>
              <a:t>Designed to support the business of Healthcare.</a:t>
            </a:r>
          </a:p>
          <a:p>
            <a:pPr lvl="2"/>
            <a:r>
              <a:rPr lang="en-US" sz="1800" i="1" dirty="0"/>
              <a:t>Designed for critical applications and technologies that support patient care</a:t>
            </a:r>
          </a:p>
          <a:p>
            <a:pPr lvl="1"/>
            <a:r>
              <a:rPr lang="en-US" sz="2600" b="1" dirty="0"/>
              <a:t>Redundancy and fault tolerance</a:t>
            </a:r>
          </a:p>
          <a:p>
            <a:pPr lvl="2"/>
            <a:r>
              <a:rPr lang="en-US" sz="1800" i="1" dirty="0"/>
              <a:t>Network uptime – 99.999%  - Internally and Externally</a:t>
            </a:r>
          </a:p>
          <a:p>
            <a:pPr lvl="2"/>
            <a:r>
              <a:rPr lang="en-US" sz="1800" i="1" dirty="0"/>
              <a:t>Local survivability in the event of network failure</a:t>
            </a:r>
          </a:p>
          <a:p>
            <a:pPr lvl="1"/>
            <a:r>
              <a:rPr lang="en-US" sz="2600" b="1" dirty="0"/>
              <a:t>High performance</a:t>
            </a:r>
          </a:p>
          <a:p>
            <a:pPr lvl="2"/>
            <a:r>
              <a:rPr lang="en-US" sz="1800" i="1" dirty="0"/>
              <a:t>From the end devices to applications – either internally or externally</a:t>
            </a:r>
          </a:p>
          <a:p>
            <a:pPr lvl="1"/>
            <a:r>
              <a:rPr lang="en-US" sz="2600" b="1" dirty="0"/>
              <a:t>Scalable and Flexible</a:t>
            </a:r>
          </a:p>
          <a:p>
            <a:pPr lvl="2"/>
            <a:r>
              <a:rPr lang="en-US" sz="1800" i="1" dirty="0"/>
              <a:t>Ability to quickly scale as new services become integrated into network</a:t>
            </a:r>
          </a:p>
          <a:p>
            <a:pPr lvl="2"/>
            <a:r>
              <a:rPr lang="en-US" sz="1800" i="1" dirty="0"/>
              <a:t>Flexible to support technical innovations in healthcare and to adapt quickly </a:t>
            </a:r>
            <a:r>
              <a:rPr lang="en-US" sz="1800" i="1"/>
              <a:t>to support new </a:t>
            </a:r>
            <a:r>
              <a:rPr lang="en-US" sz="1800" i="1" dirty="0"/>
              <a:t>technologies</a:t>
            </a:r>
          </a:p>
          <a:p>
            <a:pPr lvl="1"/>
            <a:r>
              <a:rPr lang="en-US" sz="2600" b="1" dirty="0"/>
              <a:t>Security</a:t>
            </a:r>
          </a:p>
          <a:p>
            <a:pPr lvl="2"/>
            <a:r>
              <a:rPr lang="en-US" sz="1800" i="1" dirty="0"/>
              <a:t>From physical security to multiple layers of IT – HIPAA compliance</a:t>
            </a:r>
          </a:p>
          <a:p>
            <a:pPr lvl="2"/>
            <a:r>
              <a:rPr lang="en-US" sz="1800" i="1" dirty="0"/>
              <a:t>Segmentation from non-healthcare network to protect PHI</a:t>
            </a:r>
          </a:p>
          <a:p>
            <a:pPr lvl="2"/>
            <a:r>
              <a:rPr lang="en-US" sz="1800" i="1" dirty="0"/>
              <a:t>Secure Biomedical devices and IoMT</a:t>
            </a:r>
          </a:p>
          <a:p>
            <a:pPr lvl="2"/>
            <a:r>
              <a:rPr lang="en-US" sz="1800" i="1" dirty="0"/>
              <a:t>Secure remote access for staff and vendor</a:t>
            </a:r>
          </a:p>
          <a:p>
            <a:pPr lvl="1"/>
            <a:r>
              <a:rPr lang="en-US" sz="2600" b="1" dirty="0"/>
              <a:t>Real Time Monitoring and Management</a:t>
            </a:r>
          </a:p>
          <a:p>
            <a:pPr lvl="2"/>
            <a:r>
              <a:rPr lang="en-US" sz="1800" i="1" dirty="0"/>
              <a:t>Real time monitoring of all systems for faults and proactive analysis</a:t>
            </a:r>
          </a:p>
          <a:p>
            <a:pPr lvl="1"/>
            <a:r>
              <a:rPr lang="en-US" sz="2600" b="1" dirty="0"/>
              <a:t>Operational Support – 24x7 real time support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4A95FB-89BF-0497-9B95-36CBFC5E1032}"/>
              </a:ext>
            </a:extLst>
          </p:cNvPr>
          <p:cNvSpPr txBox="1">
            <a:spLocks/>
          </p:cNvSpPr>
          <p:nvPr/>
        </p:nvSpPr>
        <p:spPr>
          <a:xfrm>
            <a:off x="514525" y="293615"/>
            <a:ext cx="5581474" cy="61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A7F068-93FC-9B9E-43EA-96667037938F}"/>
              </a:ext>
            </a:extLst>
          </p:cNvPr>
          <p:cNvSpPr txBox="1">
            <a:spLocks/>
          </p:cNvSpPr>
          <p:nvPr/>
        </p:nvSpPr>
        <p:spPr>
          <a:xfrm>
            <a:off x="317331" y="130629"/>
            <a:ext cx="5687736" cy="63708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20000"/>
              </a:lnSpc>
              <a:buNone/>
            </a:pPr>
            <a:r>
              <a:rPr lang="en-US" sz="6000" b="1" dirty="0"/>
              <a:t>Healthcare Requirements and Trends</a:t>
            </a:r>
          </a:p>
          <a:p>
            <a:r>
              <a:rPr lang="en-US" sz="4500" b="1" dirty="0"/>
              <a:t>Data, Voice, Video Integration with Clinical Systems</a:t>
            </a:r>
          </a:p>
          <a:p>
            <a:r>
              <a:rPr lang="en-US" sz="4500" b="1" dirty="0"/>
              <a:t>Data – High bandwidth for 3D, 4D, 4K Imaging and Video</a:t>
            </a:r>
          </a:p>
          <a:p>
            <a:r>
              <a:rPr lang="en-US" sz="4500" b="1" dirty="0"/>
              <a:t>Video Services</a:t>
            </a:r>
          </a:p>
          <a:p>
            <a:pPr lvl="1"/>
            <a:r>
              <a:rPr lang="en-US" sz="3000" i="1" dirty="0"/>
              <a:t>Telehealth, Virtual &amp; Mobile Care, Video Remote Interpreting</a:t>
            </a:r>
          </a:p>
          <a:p>
            <a:pPr lvl="1"/>
            <a:r>
              <a:rPr lang="en-US" sz="3000" i="1" dirty="0"/>
              <a:t>Surgical Compliance &amp; Training, Patient Education, Video Surveillance</a:t>
            </a:r>
          </a:p>
          <a:p>
            <a:r>
              <a:rPr lang="en-US" sz="4500" b="1" dirty="0"/>
              <a:t>Healthcare technologies and Biomedical systems integration and convergence</a:t>
            </a:r>
          </a:p>
          <a:p>
            <a:pPr lvl="1"/>
            <a:r>
              <a:rPr lang="en-US" sz="3000" i="1" dirty="0"/>
              <a:t>Nurse Call, Telemetry, Patient Monitoring, Clinical Imaging, Drug Dispensing</a:t>
            </a:r>
          </a:p>
          <a:p>
            <a:r>
              <a:rPr lang="en-US" sz="4500" b="1" dirty="0"/>
              <a:t>IoMT, Wearables, Remote Patient Care/Monitor</a:t>
            </a:r>
          </a:p>
          <a:p>
            <a:r>
              <a:rPr lang="en-US" sz="4500" b="1" dirty="0"/>
              <a:t>Telehealth, Virtual Care</a:t>
            </a:r>
          </a:p>
          <a:p>
            <a:r>
              <a:rPr lang="en-US" sz="4500" b="1" dirty="0"/>
              <a:t>Real Time Location based tracking (RTLS)</a:t>
            </a:r>
          </a:p>
          <a:p>
            <a:r>
              <a:rPr lang="en-US" sz="4500" b="1" dirty="0"/>
              <a:t>Digital Front Door</a:t>
            </a:r>
          </a:p>
          <a:p>
            <a:r>
              <a:rPr lang="en-US" sz="4500" b="1" dirty="0"/>
              <a:t>Patient Education and Entertainment</a:t>
            </a:r>
          </a:p>
          <a:p>
            <a:r>
              <a:rPr lang="en-US" sz="4500" b="1" dirty="0"/>
              <a:t>Building Management systems integration</a:t>
            </a:r>
          </a:p>
          <a:p>
            <a:r>
              <a:rPr lang="en-US" sz="4500" b="1" dirty="0"/>
              <a:t>Artificial Intelligent</a:t>
            </a:r>
          </a:p>
        </p:txBody>
      </p:sp>
    </p:spTree>
    <p:extLst>
      <p:ext uri="{BB962C8B-B14F-4D97-AF65-F5344CB8AC3E}">
        <p14:creationId xmlns:p14="http://schemas.microsoft.com/office/powerpoint/2010/main" val="9959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863752-3E25-FE20-601C-1C63F47B7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705"/>
            <a:ext cx="5614022" cy="225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2" name="Arrow: Right 1461">
            <a:extLst>
              <a:ext uri="{FF2B5EF4-FFF2-40B4-BE49-F238E27FC236}">
                <a16:creationId xmlns:a16="http://schemas.microsoft.com/office/drawing/2014/main" id="{CE13331A-D25C-F972-9E53-0A0A8AE89757}"/>
              </a:ext>
            </a:extLst>
          </p:cNvPr>
          <p:cNvSpPr/>
          <p:nvPr/>
        </p:nvSpPr>
        <p:spPr>
          <a:xfrm>
            <a:off x="5678718" y="2793515"/>
            <a:ext cx="940196" cy="1342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3" name="Picture 2">
            <a:extLst>
              <a:ext uri="{FF2B5EF4-FFF2-40B4-BE49-F238E27FC236}">
                <a16:creationId xmlns:a16="http://schemas.microsoft.com/office/drawing/2014/main" id="{58894D25-D377-4E8C-B660-B9976BB6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11" y="1461993"/>
            <a:ext cx="5235850" cy="30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" name="Title 1463">
            <a:extLst>
              <a:ext uri="{FF2B5EF4-FFF2-40B4-BE49-F238E27FC236}">
                <a16:creationId xmlns:a16="http://schemas.microsoft.com/office/drawing/2014/main" id="{F32D9553-41FD-1888-F782-C894F95D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86" y="924186"/>
            <a:ext cx="5235849" cy="375323"/>
          </a:xfrm>
        </p:spPr>
        <p:txBody>
          <a:bodyPr>
            <a:normAutofit/>
          </a:bodyPr>
          <a:lstStyle/>
          <a:p>
            <a:r>
              <a:rPr lang="en-US" sz="2000" b="1" dirty="0"/>
              <a:t>Traditional Network</a:t>
            </a:r>
          </a:p>
        </p:txBody>
      </p:sp>
      <p:sp>
        <p:nvSpPr>
          <p:cNvPr id="1465" name="Title 1463">
            <a:extLst>
              <a:ext uri="{FF2B5EF4-FFF2-40B4-BE49-F238E27FC236}">
                <a16:creationId xmlns:a16="http://schemas.microsoft.com/office/drawing/2014/main" id="{2D50C1AF-8336-E993-C6E8-DB6103B34513}"/>
              </a:ext>
            </a:extLst>
          </p:cNvPr>
          <p:cNvSpPr txBox="1">
            <a:spLocks/>
          </p:cNvSpPr>
          <p:nvPr/>
        </p:nvSpPr>
        <p:spPr>
          <a:xfrm>
            <a:off x="6683612" y="924186"/>
            <a:ext cx="5235849" cy="375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Cisco DNA with Software Defined Access (SDA)</a:t>
            </a:r>
          </a:p>
        </p:txBody>
      </p:sp>
      <p:pic>
        <p:nvPicPr>
          <p:cNvPr id="1471" name="Picture 1470">
            <a:extLst>
              <a:ext uri="{FF2B5EF4-FFF2-40B4-BE49-F238E27FC236}">
                <a16:creationId xmlns:a16="http://schemas.microsoft.com/office/drawing/2014/main" id="{FD2271DA-4D94-7D94-4B05-20A4D60D4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11" y="4834032"/>
            <a:ext cx="5235849" cy="5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637</Words>
  <Application>Microsoft Office PowerPoint</Application>
  <PresentationFormat>Widescreen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Corbel</vt:lpstr>
      <vt:lpstr>Euphemia</vt:lpstr>
      <vt:lpstr>Wingdings</vt:lpstr>
      <vt:lpstr>Office Theme</vt:lpstr>
      <vt:lpstr>Banded Design Blue 16x9</vt:lpstr>
      <vt:lpstr>Information Technology Committee</vt:lpstr>
      <vt:lpstr>PowerPoint Presentation</vt:lpstr>
      <vt:lpstr>VCFMS Adv4 Upgrade and Cloud Transition</vt:lpstr>
      <vt:lpstr>REGIONAL RADIO SYSTEM – 700 MHz</vt:lpstr>
      <vt:lpstr>CURRENT STATUS</vt:lpstr>
      <vt:lpstr>PowerPoint Presentation</vt:lpstr>
      <vt:lpstr>HCA Medical Grade Network</vt:lpstr>
      <vt:lpstr>PowerPoint Presentation</vt:lpstr>
      <vt:lpstr>Traditional Network</vt:lpstr>
      <vt:lpstr>Adjourn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Committee</dc:title>
  <dc:creator>Conner, Debbie</dc:creator>
  <cp:lastModifiedBy>Conner, Debbie</cp:lastModifiedBy>
  <cp:revision>50</cp:revision>
  <cp:lastPrinted>2023-01-20T23:01:57Z</cp:lastPrinted>
  <dcterms:created xsi:type="dcterms:W3CDTF">2022-11-23T00:18:12Z</dcterms:created>
  <dcterms:modified xsi:type="dcterms:W3CDTF">2023-07-24T16:53:41Z</dcterms:modified>
</cp:coreProperties>
</file>