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d-snyder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d-snyder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d-snyder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72" y="1298448"/>
            <a:ext cx="7816977" cy="32552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Understanding Your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Flexible Spending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5" y="4670246"/>
            <a:ext cx="2303151" cy="1096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3" y="1422609"/>
            <a:ext cx="1168528" cy="1168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67826" y="1222584"/>
            <a:ext cx="292417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ctr">
              <a:spcAft>
                <a:spcPts val="18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FSA?</a:t>
            </a:r>
          </a:p>
          <a:p>
            <a:pPr marL="114300" algn="ctr">
              <a:spcAft>
                <a:spcPts val="18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Would I Want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FSA? </a:t>
            </a:r>
          </a:p>
          <a:p>
            <a:pPr marL="114300" algn="ctr">
              <a:spcAft>
                <a:spcPts val="18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I Use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FSA? </a:t>
            </a:r>
          </a:p>
          <a:p>
            <a:pPr marL="114300" algn="ctr">
              <a:spcAft>
                <a:spcPts val="18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Available?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810751" y="1590675"/>
            <a:ext cx="18383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10751" y="2343150"/>
            <a:ext cx="18383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10751" y="3048000"/>
            <a:ext cx="18383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Access My FSA Funds?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1123837"/>
            <a:ext cx="71437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always request a distribution by filing a claim, but the Chard Snyder Benefit Card provides an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to use your FSA funds to pay for eligible items and services.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works just like a debit card, but because of smart technology, it can only be used to pay for expenses that are eligible according to the IRS guidelines.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33" y="3335516"/>
            <a:ext cx="3401147" cy="22184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4280" y="3774282"/>
            <a:ext cx="3117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 for eligible expenses</a:t>
            </a:r>
          </a:p>
          <a:p>
            <a:pPr marL="165100" indent="-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Way to Pay</a:t>
            </a:r>
          </a:p>
          <a:p>
            <a:pPr marL="165100" indent="-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Directly from Account</a:t>
            </a:r>
          </a:p>
          <a:p>
            <a:pPr marL="165100" indent="-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for 5 years</a:t>
            </a:r>
          </a:p>
          <a:p>
            <a:pPr marL="165100" indent="-165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Your Itemize Receipts!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52AB3-2C84-4BC8-9E2D-9864FD26FAFF}"/>
              </a:ext>
            </a:extLst>
          </p:cNvPr>
          <p:cNvSpPr txBox="1"/>
          <p:nvPr/>
        </p:nvSpPr>
        <p:spPr>
          <a:xfrm>
            <a:off x="3895725" y="5676900"/>
            <a:ext cx="7553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 Card must be used to pay for mass transit expenses.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1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Access My FSA Funds?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1123837"/>
            <a:ext cx="7143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forget to use your card?  No problem!  </a:t>
            </a:r>
          </a:p>
          <a:p>
            <a:pPr lvl="0">
              <a:spcAft>
                <a:spcPts val="120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always file a claim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Use our mobile app, online account or even fill out a paper claim and send to us. You will need to send in your itemized receipt(s) that include the following information: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38" y="2824546"/>
            <a:ext cx="2180953" cy="208082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630480" y="2814365"/>
            <a:ext cx="2977116" cy="2233885"/>
            <a:chOff x="4380615" y="2814365"/>
            <a:chExt cx="2977116" cy="2233885"/>
          </a:xfrm>
        </p:grpSpPr>
        <p:sp>
          <p:nvSpPr>
            <p:cNvPr id="9" name="Rectangle 8"/>
            <p:cNvSpPr/>
            <p:nvPr/>
          </p:nvSpPr>
          <p:spPr>
            <a:xfrm>
              <a:off x="4380615" y="2814365"/>
              <a:ext cx="2977116" cy="22338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61891" y="2872395"/>
              <a:ext cx="2828163" cy="2144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000" b="1" dirty="0">
                  <a:solidFill>
                    <a:srgbClr val="F04E23"/>
                  </a:solidFill>
                  <a:sym typeface="Wingdings" panose="05000000000000000000" pitchFamily="2" charset="2"/>
                </a:rPr>
                <a:t></a:t>
              </a:r>
              <a:r>
                <a:rPr lang="en-US" sz="2000" b="1" dirty="0">
                  <a:solidFill>
                    <a:srgbClr val="4B7891"/>
                  </a:solidFill>
                  <a:sym typeface="Wingdings" panose="05000000000000000000" pitchFamily="2" charset="2"/>
                </a:rPr>
                <a:t>	</a:t>
              </a:r>
              <a:r>
                <a:rPr lang="en-US" sz="1600" b="1" dirty="0">
                  <a:solidFill>
                    <a:srgbClr val="4B78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 of Service</a:t>
              </a:r>
            </a:p>
            <a:p>
              <a:pPr>
                <a:spcAft>
                  <a:spcPts val="1000"/>
                </a:spcAft>
              </a:pPr>
              <a:r>
                <a:rPr lang="en-US" sz="2000" b="1" dirty="0">
                  <a:solidFill>
                    <a:srgbClr val="F04E23"/>
                  </a:solidFill>
                  <a:sym typeface="Wingdings" panose="05000000000000000000" pitchFamily="2" charset="2"/>
                </a:rPr>
                <a:t> 	</a:t>
              </a:r>
              <a:r>
                <a:rPr lang="en-US" sz="1600" b="1" dirty="0">
                  <a:solidFill>
                    <a:srgbClr val="4B78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Recipient’s Name</a:t>
              </a:r>
            </a:p>
            <a:p>
              <a:pPr>
                <a:spcAft>
                  <a:spcPts val="1000"/>
                </a:spcAft>
              </a:pPr>
              <a:r>
                <a:rPr lang="en-US" sz="2000" b="1" dirty="0">
                  <a:solidFill>
                    <a:srgbClr val="F04E23"/>
                  </a:solidFill>
                  <a:sym typeface="Wingdings" panose="05000000000000000000" pitchFamily="2" charset="2"/>
                </a:rPr>
                <a:t> 	</a:t>
              </a:r>
              <a:r>
                <a:rPr lang="en-US" sz="1600" b="1" dirty="0">
                  <a:solidFill>
                    <a:srgbClr val="4B78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 of Service</a:t>
              </a:r>
            </a:p>
            <a:p>
              <a:pPr>
                <a:spcAft>
                  <a:spcPts val="1000"/>
                </a:spcAft>
              </a:pPr>
              <a:r>
                <a:rPr lang="en-US" sz="2000" b="1" dirty="0">
                  <a:solidFill>
                    <a:srgbClr val="F04E23"/>
                  </a:solidFill>
                  <a:sym typeface="Wingdings" panose="05000000000000000000" pitchFamily="2" charset="2"/>
                </a:rPr>
                <a:t> 	</a:t>
              </a:r>
              <a:r>
                <a:rPr lang="en-US" sz="1600" b="1" dirty="0">
                  <a:solidFill>
                    <a:srgbClr val="4B78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 Information</a:t>
              </a:r>
            </a:p>
            <a:p>
              <a:pPr>
                <a:spcAft>
                  <a:spcPts val="1000"/>
                </a:spcAft>
              </a:pPr>
              <a:r>
                <a:rPr lang="en-US" sz="2000" b="1" dirty="0">
                  <a:solidFill>
                    <a:srgbClr val="F04E23"/>
                  </a:solidFill>
                  <a:sym typeface="Wingdings" panose="05000000000000000000" pitchFamily="2" charset="2"/>
                </a:rPr>
                <a:t> 	</a:t>
              </a:r>
              <a:r>
                <a:rPr lang="en-US" sz="1600" b="1" dirty="0">
                  <a:solidFill>
                    <a:srgbClr val="4B78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Amount You Owe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586859" y="3266009"/>
              <a:ext cx="2574169" cy="1333647"/>
              <a:chOff x="4586859" y="3266009"/>
              <a:chExt cx="2819400" cy="133364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586859" y="3266009"/>
                <a:ext cx="281940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86859" y="3710558"/>
                <a:ext cx="281940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86859" y="4155107"/>
                <a:ext cx="281940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86859" y="4599656"/>
                <a:ext cx="281940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3895725" y="5376601"/>
            <a:ext cx="716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deposit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to your online account and receive your reimbursements directly into your bank account.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5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There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App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That?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4" y="1123837"/>
            <a:ext cx="753427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Chard Snyder Mobile App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manage your account on-the-go!</a:t>
            </a: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Include: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account snapshot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account activity and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balance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track expenses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FSA claims with receipt images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your phone’s camera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claim status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products for eligibility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(Plan restrictions may apply)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5725" y="5376601"/>
            <a:ext cx="716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for FREE from the App Store or Google Play.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05" y="2282602"/>
            <a:ext cx="1537536" cy="27434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63" y="1725447"/>
            <a:ext cx="1248156" cy="1248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00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Access My Account?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4" y="1123837"/>
            <a:ext cx="7534275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Chard Snyder Online Account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available to you 24/7.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up-to-the minute account balances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a claim online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receipts and track expenses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Direct Deposit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your account activity, claims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and payment history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your login ID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password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plan information,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and notifications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 full list of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expenses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50" y="3604638"/>
            <a:ext cx="4014697" cy="22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4" y="1123837"/>
            <a:ext cx="753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we’ve learned about the FSA and how this plan can benefit you. Now you will want to review your annual expenses so you know how much to set aside and … simply enroll!!!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5724" y="533390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still need to do some figuring, check out the </a:t>
            </a:r>
            <a:r>
              <a:rPr lang="en-US" sz="1600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Savings Calculator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our website – www.chard-snyder.com.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70" y="2431190"/>
            <a:ext cx="6173802" cy="1952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8894" y="4461380"/>
            <a:ext cx="186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Options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6488" y="4461380"/>
            <a:ext cx="186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Expenses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5760" y="4461380"/>
            <a:ext cx="186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FB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ENROLL!</a:t>
            </a:r>
          </a:p>
        </p:txBody>
      </p:sp>
    </p:spTree>
    <p:extLst>
      <p:ext uri="{BB962C8B-B14F-4D97-AF65-F5344CB8AC3E}">
        <p14:creationId xmlns:p14="http://schemas.microsoft.com/office/powerpoint/2010/main" val="399312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55" y="1147572"/>
            <a:ext cx="877825" cy="877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92" y="2417351"/>
            <a:ext cx="883634" cy="883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92" y="3692939"/>
            <a:ext cx="909339" cy="907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84" y="2191490"/>
            <a:ext cx="4393562" cy="20879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394960"/>
            <a:ext cx="913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chard-snyder.com    |    800.982.7715     |      Find us on LinkedIn &amp; Facebook</a:t>
            </a:r>
          </a:p>
        </p:txBody>
      </p:sp>
    </p:spTree>
    <p:extLst>
      <p:ext uri="{BB962C8B-B14F-4D97-AF65-F5344CB8AC3E}">
        <p14:creationId xmlns:p14="http://schemas.microsoft.com/office/powerpoint/2010/main" val="143295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Flexible Spending Account?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1123837"/>
            <a:ext cx="71437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Flexible Spending Account (FSA) is a type of account, provided by your employer, that allows you to put aside money to pay for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and dependent daycare expenses. </a:t>
            </a: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flexible spending account is a great idea because by having this account, you can save money on items and services you are already spending money on!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66E45-15D8-D34E-B595-1F3955A417A0}"/>
              </a:ext>
            </a:extLst>
          </p:cNvPr>
          <p:cNvSpPr txBox="1"/>
          <p:nvPr/>
        </p:nvSpPr>
        <p:spPr>
          <a:xfrm>
            <a:off x="4397883" y="493987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Idea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6C362-257E-B64B-A80B-7A2D947AE430}"/>
              </a:ext>
            </a:extLst>
          </p:cNvPr>
          <p:cNvSpPr txBox="1"/>
          <p:nvPr/>
        </p:nvSpPr>
        <p:spPr>
          <a:xfrm>
            <a:off x="6540627" y="493987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1000’s of Eligible Items and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741DF-966B-4144-A806-E8004B298092}"/>
              </a:ext>
            </a:extLst>
          </p:cNvPr>
          <p:cNvSpPr txBox="1"/>
          <p:nvPr/>
        </p:nvSpPr>
        <p:spPr>
          <a:xfrm>
            <a:off x="8567547" y="4939879"/>
            <a:ext cx="175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Taxes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9" y="3648456"/>
            <a:ext cx="1120250" cy="1120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31" y="3648456"/>
            <a:ext cx="1122234" cy="1120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78" y="3648456"/>
            <a:ext cx="1120250" cy="11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Would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Want a Flexible Spending Account?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790462"/>
            <a:ext cx="7505700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enrolling in a flexible spending account,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save up to 40% on your healthcare and dependent daycare costs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money going into the account is tax-free (no payroll tax is withheld) which can save you money on items and services you are already purchasing. </a:t>
            </a: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chart shows a comparison of an employee with an FSA and one without an FSA.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35894"/>
              </p:ext>
            </p:extLst>
          </p:nvPr>
        </p:nvGraphicFramePr>
        <p:xfrm>
          <a:off x="3895725" y="3358444"/>
          <a:ext cx="7419975" cy="212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FSA?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Pre-tax FSA Contribution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Taxable Income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 Taxes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Tax </a:t>
                      </a:r>
                      <a:b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Spent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Spendable Income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Tax Savings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2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an FSA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$1,900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-$571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$1,329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and FSA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-$601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$1,299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lang="en-US" sz="1400" b="1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Tax Savings = $360</a:t>
                      </a:r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5725" y="5589605"/>
            <a:ext cx="714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Tax-Savings Calculator at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www.chard-snyder.com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Center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Apps</a:t>
            </a:r>
          </a:p>
        </p:txBody>
      </p:sp>
    </p:spTree>
    <p:extLst>
      <p:ext uri="{BB962C8B-B14F-4D97-AF65-F5344CB8AC3E}">
        <p14:creationId xmlns:p14="http://schemas.microsoft.com/office/powerpoint/2010/main" val="15951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Would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Use a Healthcare FSA?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1009537"/>
            <a:ext cx="75057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FSA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designated for eligible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such as copays, coinsurance, deductibles along with things like prescriptions, medical supplies and procedures.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IRS is allowing you to put money in your FSA before it is taxed, they determine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contribute and what expenses are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reimbursement from the account. 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elect up to $2,749.92 and use for things like: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24" y="5410667"/>
            <a:ext cx="78200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resources on eligible expenses visit our website -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www.chard-snyder.com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*Due to the CARES Act, signed on March 27, 2020, a prescription is no longer required to purchase over-the-counter medications using FSA funds. Menstrual hygiene products were also made eligible with the CARES Act. </a:t>
            </a:r>
          </a:p>
        </p:txBody>
      </p:sp>
      <p:sp>
        <p:nvSpPr>
          <p:cNvPr id="11" name="Oval 10"/>
          <p:cNvSpPr/>
          <p:nvPr/>
        </p:nvSpPr>
        <p:spPr>
          <a:xfrm>
            <a:off x="3780621" y="3541204"/>
            <a:ext cx="1044559" cy="10445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48170" y="3613037"/>
            <a:ext cx="1044559" cy="1044559"/>
          </a:xfrm>
          <a:prstGeom prst="ellipse">
            <a:avLst/>
          </a:prstGeom>
          <a:solidFill>
            <a:srgbClr val="7FB9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53117" y="4059653"/>
            <a:ext cx="1044559" cy="104455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63397" y="3537374"/>
            <a:ext cx="1044559" cy="10445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78682" y="4128687"/>
            <a:ext cx="1044559" cy="104455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23241" y="3453572"/>
            <a:ext cx="1044559" cy="1044559"/>
          </a:xfrm>
          <a:prstGeom prst="ellipse">
            <a:avLst/>
          </a:prstGeom>
          <a:solidFill>
            <a:srgbClr val="11B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4049" y="3837123"/>
            <a:ext cx="1149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Co-Insurance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9739" y="3994365"/>
            <a:ext cx="127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Deductibles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60464" y="3837351"/>
            <a:ext cx="1211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4369" y="3783726"/>
            <a:ext cx="94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Menstrual Hygiene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70881" y="4465792"/>
            <a:ext cx="109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Orthodontia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8854" y="4363554"/>
            <a:ext cx="94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Services</a:t>
            </a:r>
          </a:p>
        </p:txBody>
      </p:sp>
      <p:sp>
        <p:nvSpPr>
          <p:cNvPr id="24" name="Oval 23"/>
          <p:cNvSpPr/>
          <p:nvPr/>
        </p:nvSpPr>
        <p:spPr>
          <a:xfrm>
            <a:off x="4772470" y="4212880"/>
            <a:ext cx="1044559" cy="104455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725898" y="4461174"/>
            <a:ext cx="114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Over-the-Counter Meds*</a:t>
            </a:r>
          </a:p>
        </p:txBody>
      </p:sp>
    </p:spTree>
    <p:extLst>
      <p:ext uri="{BB962C8B-B14F-4D97-AF65-F5344CB8AC3E}">
        <p14:creationId xmlns:p14="http://schemas.microsoft.com/office/powerpoint/2010/main" val="383273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Would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Use a Dependent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Daycare FSA?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1123837"/>
            <a:ext cx="76897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daycare FSA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designated for expenses incurred to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children age 12 and younger, as well as your adult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dependents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unable to care for themselves, while you are at work.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IRS is allowing you to put money in your FSA before it is taxed, they determine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contribute and what expenses are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reimbursement from the account. 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elect up to $2,499.84 for Single and $4,999.92 for Family: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25" y="5524967"/>
            <a:ext cx="7143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resources on eligible expenses visit our website -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www.chard-snyder.com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088940" y="3734019"/>
            <a:ext cx="1098545" cy="1007425"/>
            <a:chOff x="1281064" y="2635272"/>
            <a:chExt cx="1412566" cy="1295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1281064" y="2635272"/>
              <a:ext cx="1412565" cy="1295400"/>
            </a:xfrm>
            <a:prstGeom prst="rect">
              <a:avLst/>
            </a:prstGeom>
            <a:solidFill>
              <a:srgbClr val="11B0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1065" y="2950533"/>
              <a:ext cx="1412565" cy="6727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Child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Daycare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35266" y="4179519"/>
            <a:ext cx="1098545" cy="1007425"/>
            <a:chOff x="2846029" y="3010719"/>
            <a:chExt cx="1412566" cy="1295400"/>
          </a:xfrm>
          <a:solidFill>
            <a:srgbClr val="7FB94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>
            <a:xfrm>
              <a:off x="2846029" y="3010719"/>
              <a:ext cx="1412565" cy="1295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46030" y="3325980"/>
              <a:ext cx="1412565" cy="67278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Daycare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59510" y="3717296"/>
            <a:ext cx="1098545" cy="1007425"/>
            <a:chOff x="4410993" y="2635272"/>
            <a:chExt cx="1412566" cy="1295400"/>
          </a:xfrm>
          <a:solidFill>
            <a:srgbClr val="4B78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/>
            <p:cNvSpPr/>
            <p:nvPr/>
          </p:nvSpPr>
          <p:spPr>
            <a:xfrm>
              <a:off x="4410993" y="2635272"/>
              <a:ext cx="1412565" cy="1295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10994" y="2950533"/>
              <a:ext cx="1412565" cy="67278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Nursery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83756" y="4179520"/>
            <a:ext cx="1098545" cy="1007425"/>
            <a:chOff x="5979766" y="2950533"/>
            <a:chExt cx="1412566" cy="1295400"/>
          </a:xfr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5979766" y="2950533"/>
              <a:ext cx="1412565" cy="1295400"/>
            </a:xfrm>
            <a:prstGeom prst="rect">
              <a:avLst/>
            </a:prstGeom>
            <a:solidFill>
              <a:srgbClr val="11B0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9767" y="3124200"/>
              <a:ext cx="1412565" cy="949813"/>
            </a:xfrm>
            <a:prstGeom prst="rect">
              <a:avLst/>
            </a:prstGeom>
            <a:solidFill>
              <a:srgbClr val="11B0B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School Programs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9940930" y="3761553"/>
            <a:ext cx="1098544" cy="10074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940931" y="3915290"/>
            <a:ext cx="1098544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Day Camps</a:t>
            </a:r>
          </a:p>
        </p:txBody>
      </p:sp>
    </p:spTree>
    <p:extLst>
      <p:ext uri="{BB962C8B-B14F-4D97-AF65-F5344CB8AC3E}">
        <p14:creationId xmlns:p14="http://schemas.microsoft.com/office/powerpoint/2010/main" val="159660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FSA Grace Period?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971437"/>
            <a:ext cx="714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Grace Period allows another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½ months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plan year ends to spend your FSA funds.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 example of how it works: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10026" y="4060577"/>
            <a:ext cx="7210914" cy="0"/>
          </a:xfrm>
          <a:prstGeom prst="straightConnector1">
            <a:avLst/>
          </a:prstGeom>
          <a:ln w="174625">
            <a:solidFill>
              <a:srgbClr val="7FB94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438652" y="3727782"/>
            <a:ext cx="1421235" cy="1421235"/>
          </a:xfrm>
          <a:prstGeom prst="ellipse">
            <a:avLst/>
          </a:prstGeom>
          <a:solidFill>
            <a:srgbClr val="4B7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A6C362-257E-B64B-A80B-7A2D947AE430}"/>
              </a:ext>
            </a:extLst>
          </p:cNvPr>
          <p:cNvSpPr txBox="1"/>
          <p:nvPr/>
        </p:nvSpPr>
        <p:spPr>
          <a:xfrm>
            <a:off x="4438652" y="4060577"/>
            <a:ext cx="1421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to the Dentist</a:t>
            </a:r>
          </a:p>
          <a:p>
            <a:pPr marL="0" lvl="1" algn="ctr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$50</a:t>
            </a:r>
          </a:p>
        </p:txBody>
      </p:sp>
      <p:sp>
        <p:nvSpPr>
          <p:cNvPr id="23" name="Oval 22"/>
          <p:cNvSpPr/>
          <p:nvPr/>
        </p:nvSpPr>
        <p:spPr>
          <a:xfrm>
            <a:off x="6678921" y="3750994"/>
            <a:ext cx="1421235" cy="1421235"/>
          </a:xfrm>
          <a:prstGeom prst="ellipse">
            <a:avLst/>
          </a:prstGeom>
          <a:solidFill>
            <a:srgbClr val="4B7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A6C362-257E-B64B-A80B-7A2D947AE430}"/>
              </a:ext>
            </a:extLst>
          </p:cNvPr>
          <p:cNvSpPr txBox="1"/>
          <p:nvPr/>
        </p:nvSpPr>
        <p:spPr>
          <a:xfrm>
            <a:off x="6678921" y="4060577"/>
            <a:ext cx="1421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to  Urgent Care</a:t>
            </a:r>
          </a:p>
          <a:p>
            <a:pPr marL="0" lvl="1" algn="ctr"/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$350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A6C362-257E-B64B-A80B-7A2D947AE430}"/>
              </a:ext>
            </a:extLst>
          </p:cNvPr>
          <p:cNvSpPr txBox="1"/>
          <p:nvPr/>
        </p:nvSpPr>
        <p:spPr>
          <a:xfrm>
            <a:off x="4291550" y="2783673"/>
            <a:ext cx="168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1600" dirty="0">
                <a:solidFill>
                  <a:srgbClr val="7FB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</a:t>
            </a:r>
          </a:p>
          <a:p>
            <a:pPr marL="0" lvl="1" algn="ctr"/>
            <a:r>
              <a:rPr lang="en-US" altLang="en-US" sz="1600" b="1" dirty="0">
                <a:solidFill>
                  <a:srgbClr val="7FB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 leftover</a:t>
            </a:r>
          </a:p>
          <a:p>
            <a:pPr marL="0" lvl="1" algn="ctr"/>
            <a:r>
              <a:rPr lang="en-US" altLang="en-US" sz="1600" b="1" dirty="0">
                <a:solidFill>
                  <a:srgbClr val="7FB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FSA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254933" y="2883782"/>
            <a:ext cx="0" cy="2450124"/>
          </a:xfrm>
          <a:prstGeom prst="line">
            <a:avLst/>
          </a:prstGeom>
          <a:ln w="57150">
            <a:solidFill>
              <a:srgbClr val="F04E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4A6C362-257E-B64B-A80B-7A2D947AE430}"/>
              </a:ext>
            </a:extLst>
          </p:cNvPr>
          <p:cNvSpPr txBox="1"/>
          <p:nvPr/>
        </p:nvSpPr>
        <p:spPr>
          <a:xfrm>
            <a:off x="6531139" y="2777327"/>
            <a:ext cx="171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1600" dirty="0">
                <a:solidFill>
                  <a:srgbClr val="7FB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Year</a:t>
            </a:r>
          </a:p>
          <a:p>
            <a:pPr marL="0" lvl="1" algn="ctr"/>
            <a:r>
              <a:rPr lang="en-US" altLang="en-US" sz="1600" b="1" dirty="0">
                <a:solidFill>
                  <a:srgbClr val="7FB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in FSA for $2500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624574" y="2718970"/>
            <a:ext cx="1632660" cy="2700755"/>
          </a:xfrm>
          <a:prstGeom prst="rect">
            <a:avLst/>
          </a:prstGeom>
          <a:solidFill>
            <a:srgbClr val="4B78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A6C362-257E-B64B-A80B-7A2D947AE430}"/>
              </a:ext>
            </a:extLst>
          </p:cNvPr>
          <p:cNvSpPr txBox="1"/>
          <p:nvPr/>
        </p:nvSpPr>
        <p:spPr>
          <a:xfrm>
            <a:off x="8624574" y="2874886"/>
            <a:ext cx="16326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Pay Bills</a:t>
            </a:r>
            <a:br>
              <a:rPr lang="en-US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(Submit Claims)</a:t>
            </a:r>
          </a:p>
          <a:p>
            <a:pPr marL="0" lvl="1" algn="ctr">
              <a:spcAft>
                <a:spcPts val="60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dentist with $50 of last years money</a:t>
            </a:r>
          </a:p>
          <a:p>
            <a:pPr marL="0" lvl="1" algn="ctr">
              <a:spcAft>
                <a:spcPts val="60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Urgent Care with $50 of last years money and $300 of new year’s money</a:t>
            </a:r>
          </a:p>
          <a:p>
            <a:pPr marL="0" lvl="1" algn="ctr">
              <a:spcAft>
                <a:spcPts val="600"/>
              </a:spcAft>
            </a:pPr>
            <a:r>
              <a: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$400 total</a:t>
            </a:r>
          </a:p>
        </p:txBody>
      </p:sp>
    </p:spTree>
    <p:extLst>
      <p:ext uri="{BB962C8B-B14F-4D97-AF65-F5344CB8AC3E}">
        <p14:creationId xmlns:p14="http://schemas.microsoft.com/office/powerpoint/2010/main" val="177196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20280" y="2858372"/>
            <a:ext cx="1628805" cy="26859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There Any Rules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Using an FSA?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1123837"/>
            <a:ext cx="714375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mentioned before, since the IRS is allowing you to put money in your flexible spending account tax-free, they have a few rules you will need to be aware of.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91471" y="2858372"/>
            <a:ext cx="1648323" cy="2685940"/>
          </a:xfrm>
          <a:prstGeom prst="rect">
            <a:avLst/>
          </a:prstGeom>
          <a:solidFill>
            <a:srgbClr val="11B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20281" y="3212166"/>
            <a:ext cx="164832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decide the amount you want to contribute before the plan year starts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79605" y="2858372"/>
            <a:ext cx="1625579" cy="2685940"/>
          </a:xfrm>
          <a:prstGeom prst="rect">
            <a:avLst/>
          </a:prstGeom>
          <a:solidFill>
            <a:srgbClr val="7FB9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79604" y="3212166"/>
            <a:ext cx="1569288" cy="2031325"/>
          </a:xfrm>
          <a:prstGeom prst="rect">
            <a:avLst/>
          </a:prstGeom>
          <a:solidFill>
            <a:srgbClr val="7FB94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 the money for eligible expenses.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IRS decides.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4994" y="2858372"/>
            <a:ext cx="1648324" cy="2685940"/>
          </a:xfrm>
          <a:prstGeom prst="rect">
            <a:avLst/>
          </a:prstGeom>
          <a:solidFill>
            <a:srgbClr val="F04E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11185" y="3212166"/>
            <a:ext cx="1515943" cy="1754326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cannot change  your contribution amount during the plan year*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1473" y="3212166"/>
            <a:ext cx="162880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money you spend cannot be claimed on your taxes later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7988" y="5243491"/>
            <a:ext cx="1539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*Qualifying Event</a:t>
            </a:r>
          </a:p>
        </p:txBody>
      </p:sp>
      <p:sp>
        <p:nvSpPr>
          <p:cNvPr id="3" name="Oval 2"/>
          <p:cNvSpPr/>
          <p:nvPr/>
        </p:nvSpPr>
        <p:spPr>
          <a:xfrm>
            <a:off x="4542074" y="2473228"/>
            <a:ext cx="585216" cy="5852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51834" y="2544148"/>
            <a:ext cx="5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6365877" y="2473228"/>
            <a:ext cx="585216" cy="5852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5637" y="2544148"/>
            <a:ext cx="5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8200350" y="2473228"/>
            <a:ext cx="585216" cy="5852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10110" y="2544148"/>
            <a:ext cx="5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10012216" y="2473228"/>
            <a:ext cx="585216" cy="5852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021976" y="2544148"/>
            <a:ext cx="5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756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Would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Use a Commuter Account?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4" y="929544"/>
            <a:ext cx="77628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Transit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is designated for eligible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such as bus fares, train fares, or subway fares you purchase to commute to work.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IRS is allowing you to put money in your FSA before it is taxed, they determine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contribute and what expenses are </a:t>
            </a:r>
            <a:r>
              <a:rPr lang="en-US" i="1" dirty="0">
                <a:solidFill>
                  <a:srgbClr val="11B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reimbursement from the account. 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elect up to $270 per month and use for things like: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8E8CFA-6C94-F048-AC51-BEADD9D6ABD4}"/>
              </a:ext>
            </a:extLst>
          </p:cNvPr>
          <p:cNvSpPr/>
          <p:nvPr/>
        </p:nvSpPr>
        <p:spPr>
          <a:xfrm>
            <a:off x="383913" y="6291590"/>
            <a:ext cx="1175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A7A9AC"/>
                </a:solidFill>
              </a:rPr>
              <a:t>Internal Use Only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1799" y="5352240"/>
            <a:ext cx="1112635" cy="2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5" name="Oval 24"/>
          <p:cNvSpPr/>
          <p:nvPr/>
        </p:nvSpPr>
        <p:spPr>
          <a:xfrm>
            <a:off x="4079576" y="4485587"/>
            <a:ext cx="1112635" cy="1112635"/>
          </a:xfrm>
          <a:prstGeom prst="ellipse">
            <a:avLst/>
          </a:prstGeom>
          <a:solidFill>
            <a:srgbClr val="11B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44228" y="4545567"/>
            <a:ext cx="1112635" cy="1112635"/>
          </a:xfrm>
          <a:prstGeom prst="ellipse">
            <a:avLst/>
          </a:prstGeom>
          <a:solidFill>
            <a:srgbClr val="7FB9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66977" y="3935615"/>
            <a:ext cx="1112635" cy="11126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48267" y="4546507"/>
            <a:ext cx="1112635" cy="1112635"/>
          </a:xfrm>
          <a:prstGeom prst="ellipse">
            <a:avLst/>
          </a:prstGeom>
          <a:solidFill>
            <a:srgbClr val="11B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35632" y="3830661"/>
            <a:ext cx="1112635" cy="11126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870163" y="4058012"/>
            <a:ext cx="1112635" cy="1112635"/>
          </a:xfrm>
          <a:prstGeom prst="ellipse">
            <a:avLst/>
          </a:prstGeom>
          <a:solidFill>
            <a:srgbClr val="7FB9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059788" y="4829020"/>
            <a:ext cx="110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78971" y="4897947"/>
            <a:ext cx="118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Trolley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46841" y="4267005"/>
            <a:ext cx="111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the Ferry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3324" y="4161376"/>
            <a:ext cx="111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on the Subway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70163" y="4303240"/>
            <a:ext cx="111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in a Vanpool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53707" y="4790225"/>
            <a:ext cx="1112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 the Commuter Train</a:t>
            </a:r>
          </a:p>
        </p:txBody>
      </p:sp>
    </p:spTree>
    <p:extLst>
      <p:ext uri="{BB962C8B-B14F-4D97-AF65-F5344CB8AC3E}">
        <p14:creationId xmlns:p14="http://schemas.microsoft.com/office/powerpoint/2010/main" val="376499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123837"/>
            <a:ext cx="2790825" cy="3924413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  Resources Available?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4905375"/>
            <a:ext cx="1803510" cy="857062"/>
          </a:xfrm>
        </p:spPr>
      </p:pic>
      <p:sp>
        <p:nvSpPr>
          <p:cNvPr id="8" name="TextBox 7"/>
          <p:cNvSpPr txBox="1"/>
          <p:nvPr/>
        </p:nvSpPr>
        <p:spPr>
          <a:xfrm>
            <a:off x="3895725" y="1038112"/>
            <a:ext cx="71437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Chard Snyder offers many resources to help you manage your FSA. </a:t>
            </a: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enroll, you will have access to your Chard Snyder Online Account, the Chard Snyder mobile App, and a team of friendly custom service representatives. </a:t>
            </a:r>
          </a:p>
          <a:p>
            <a:pPr>
              <a:lnSpc>
                <a:spcPts val="23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mobile app even has a handy eligible item scanner so you know on the spot if an item is FSA-eligible for purchase.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1BE6A8-0075-CA44-80B4-DA1731E2921B}"/>
              </a:ext>
            </a:extLst>
          </p:cNvPr>
          <p:cNvSpPr/>
          <p:nvPr/>
        </p:nvSpPr>
        <p:spPr>
          <a:xfrm>
            <a:off x="9094238" y="4864646"/>
            <a:ext cx="1678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Chard Snyder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800.982.7715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1BE6A8-0075-CA44-80B4-DA1731E2921B}"/>
              </a:ext>
            </a:extLst>
          </p:cNvPr>
          <p:cNvSpPr/>
          <p:nvPr/>
        </p:nvSpPr>
        <p:spPr>
          <a:xfrm>
            <a:off x="6368325" y="4944811"/>
            <a:ext cx="2072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Chard Snyder Website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www.chard-snyder.com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1BE6A8-0075-CA44-80B4-DA1731E2921B}"/>
              </a:ext>
            </a:extLst>
          </p:cNvPr>
          <p:cNvSpPr/>
          <p:nvPr/>
        </p:nvSpPr>
        <p:spPr>
          <a:xfrm>
            <a:off x="4221706" y="5080090"/>
            <a:ext cx="130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Chard Snyder Mobile App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03" y="3384423"/>
            <a:ext cx="852348" cy="15208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48" y="3530449"/>
            <a:ext cx="2126431" cy="12071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880" y="3554402"/>
            <a:ext cx="1215406" cy="1102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5725" y="5703801"/>
            <a:ext cx="7143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FSA Store and shop for FSA-eligible items. Use coupon code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CS10WEB1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451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1027</TotalTime>
  <Words>1127</Words>
  <Application>Microsoft Office PowerPoint</Application>
  <PresentationFormat>Widescreen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Corbel</vt:lpstr>
      <vt:lpstr>Wingdings 2</vt:lpstr>
      <vt:lpstr>Frame</vt:lpstr>
      <vt:lpstr>Understanding Your  Flexible Spending Account</vt:lpstr>
      <vt:lpstr>What is a Flexible Spending Account?</vt:lpstr>
      <vt:lpstr>Why Would  I Want a Flexible Spending Account?</vt:lpstr>
      <vt:lpstr>How Would  I Use a Healthcare FSA?</vt:lpstr>
      <vt:lpstr>How Would  I Use a Dependent Daycare FSA?</vt:lpstr>
      <vt:lpstr>What  is the FSA Grace Period?</vt:lpstr>
      <vt:lpstr>Are There Any Rules  When Using an FSA?</vt:lpstr>
      <vt:lpstr>How Would  I Use a Commuter Account?</vt:lpstr>
      <vt:lpstr>What  Are the  Resources Available?</vt:lpstr>
      <vt:lpstr>How Do I Access My FSA Funds?</vt:lpstr>
      <vt:lpstr>How Do I Access My FSA Funds?</vt:lpstr>
      <vt:lpstr>Is There  an App  for That?</vt:lpstr>
      <vt:lpstr>How Do I Access My Account?</vt:lpstr>
      <vt:lpstr>What’s Next?</vt:lpstr>
      <vt:lpstr>PowerPoint Presentation</vt:lpstr>
    </vt:vector>
  </TitlesOfParts>
  <Company>Ascensus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Arling</dc:creator>
  <cp:lastModifiedBy>Rivera, Edgar</cp:lastModifiedBy>
  <cp:revision>70</cp:revision>
  <dcterms:created xsi:type="dcterms:W3CDTF">2020-05-29T17:41:16Z</dcterms:created>
  <dcterms:modified xsi:type="dcterms:W3CDTF">2020-10-22T18:15:53Z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