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53" r:id="rId2"/>
  </p:sldMasterIdLst>
  <p:notesMasterIdLst>
    <p:notesMasterId r:id="rId14"/>
  </p:notesMasterIdLst>
  <p:sldIdLst>
    <p:sldId id="289" r:id="rId3"/>
    <p:sldId id="290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3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9FFE0-280F-48FF-B863-ECE39C78469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05080-176D-4C1D-BD53-20F0EDEE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F2AAA-7287-4368-AE92-799D8BE040BC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276" indent="-227276">
              <a:lnSpc>
                <a:spcPct val="80000"/>
              </a:lnSpc>
            </a:pP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234119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info 02/07/18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2136-16F0-4ED8-9560-8AC10B8A3D3C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319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info 02/07/18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2136-16F0-4ED8-9560-8AC10B8A3D3C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052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D3DF7-73EE-3E4D-9809-02B5CBE3AF7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15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B2136-16F0-4ED8-9560-8AC10B8A3D3C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28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749-093B-47A9-95C7-44ED1635C35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B26-807E-4041-B8A3-FE24B590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1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749-093B-47A9-95C7-44ED1635C35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B26-807E-4041-B8A3-FE24B590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0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749-093B-47A9-95C7-44ED1635C35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B26-807E-4041-B8A3-FE24B590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44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9921-858B-4B3B-9FF2-0AE6474CD918}" type="datetime1">
              <a:rPr lang="fr-FR"/>
              <a:pPr>
                <a:defRPr/>
              </a:pPr>
              <a:t>16/09/2020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7C36D-361B-46FB-987A-5C54D66B5FC1}" type="slidenum">
              <a:rPr lang="fr-FR" altLang="en-US"/>
              <a:pPr/>
              <a:t>‹#›</a:t>
            </a:fld>
            <a:endParaRPr lang="fr-F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5ABB-95F9-4047-A0F8-38EB3DD1C51A}" type="datetime1">
              <a:rPr lang="fr-FR"/>
              <a:pPr>
                <a:defRPr/>
              </a:pPr>
              <a:t>16/09/2020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00A63-E3BF-44BF-BA80-6CE782476F53}" type="slidenum">
              <a:rPr lang="fr-FR" altLang="en-US"/>
              <a:pPr/>
              <a:t>‹#›</a:t>
            </a:fld>
            <a:endParaRPr lang="fr-F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8418C-0EC6-4F69-AE30-8DD85B609DDC}" type="datetime1">
              <a:rPr lang="fr-FR"/>
              <a:pPr>
                <a:defRPr/>
              </a:pPr>
              <a:t>16/09/2020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F4069-F76C-4576-8C98-405545232015}" type="slidenum">
              <a:rPr lang="fr-FR" altLang="en-US"/>
              <a:pPr/>
              <a:t>‹#›</a:t>
            </a:fld>
            <a:endParaRPr lang="fr-F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749-093B-47A9-95C7-44ED1635C35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B26-807E-4041-B8A3-FE24B590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0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749-093B-47A9-95C7-44ED1635C35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B26-807E-4041-B8A3-FE24B590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8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749-093B-47A9-95C7-44ED1635C35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B26-807E-4041-B8A3-FE24B590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749-093B-47A9-95C7-44ED1635C35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B26-807E-4041-B8A3-FE24B590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0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749-093B-47A9-95C7-44ED1635C35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B26-807E-4041-B8A3-FE24B590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4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749-093B-47A9-95C7-44ED1635C35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B26-807E-4041-B8A3-FE24B590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4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749-093B-47A9-95C7-44ED1635C35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B26-807E-4041-B8A3-FE24B590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749-093B-47A9-95C7-44ED1635C35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B26-807E-4041-B8A3-FE24B590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6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CB749-093B-47A9-95C7-44ED1635C35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0B26-807E-4041-B8A3-FE24B590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3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990600" y="0"/>
            <a:ext cx="8153400" cy="1066800"/>
          </a:xfrm>
          <a:prstGeom prst="rect">
            <a:avLst/>
          </a:prstGeom>
          <a:solidFill>
            <a:srgbClr val="CDC7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7" name="Rectangle 14"/>
          <p:cNvSpPr>
            <a:spLocks noChangeArrowheads="1"/>
          </p:cNvSpPr>
          <p:nvPr userDrawn="1"/>
        </p:nvSpPr>
        <p:spPr bwMode="auto">
          <a:xfrm>
            <a:off x="990600" y="1143000"/>
            <a:ext cx="8153400" cy="5715000"/>
          </a:xfrm>
          <a:prstGeom prst="rect">
            <a:avLst/>
          </a:prstGeom>
          <a:gradFill rotWithShape="1">
            <a:gsLst>
              <a:gs pos="0">
                <a:srgbClr val="CDC7A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28" name="Picture 15" descr="textureBW"/>
          <p:cNvPicPr>
            <a:picLocks noChangeAspect="1" noChangeArrowheads="1"/>
          </p:cNvPicPr>
          <p:nvPr userDrawn="1"/>
        </p:nvPicPr>
        <p:blipFill>
          <a:blip r:embed="rId5" cstate="print"/>
          <a:srcRect r="47920"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43000" y="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Title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371600" y="1371600"/>
            <a:ext cx="73152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050536-FD18-4986-B5FB-FCFB18FB1068}" type="datetime1">
              <a:rPr lang="fr-FR"/>
              <a:pPr>
                <a:defRPr/>
              </a:pPr>
              <a:t>16/09/2020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 Narrow" pitchFamily="34" charset="0"/>
              </a:defRPr>
            </a:lvl1pPr>
          </a:lstStyle>
          <a:p>
            <a:fld id="{8333FBA4-CE7C-4318-89DF-2EDF8F6DA3E2}" type="slidenum">
              <a:rPr lang="fr-FR" altLang="en-US"/>
              <a:pPr/>
              <a:t>‹#›</a:t>
            </a:fld>
            <a:endParaRPr lang="fr-FR" altLang="en-US" dirty="0"/>
          </a:p>
        </p:txBody>
      </p:sp>
      <p:sp>
        <p:nvSpPr>
          <p:cNvPr id="1034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" cy="685800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4" r:id="rId2"/>
    <p:sldLayoutId id="214748365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mvna.org/grief/" TargetMode="External"/><Relationship Id="rId2" Type="http://schemas.openxmlformats.org/officeDocument/2006/relationships/hyperlink" Target="http://www.grief.com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redca.com/" TargetMode="External"/><Relationship Id="rId7" Type="http://schemas.openxmlformats.org/officeDocument/2006/relationships/hyperlink" Target="http://www.vcselpa.org/" TargetMode="External"/><Relationship Id="rId2" Type="http://schemas.openxmlformats.org/officeDocument/2006/relationships/hyperlink" Target="http://www.aacap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untbertha.com/" TargetMode="External"/><Relationship Id="rId5" Type="http://schemas.openxmlformats.org/officeDocument/2006/relationships/hyperlink" Target="https://www.triplep-parenting.com/us/triple-p/" TargetMode="External"/><Relationship Id="rId4" Type="http://schemas.openxmlformats.org/officeDocument/2006/relationships/hyperlink" Target="http://www.vchc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datedreporterca.com/training/training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artnershipforsafefamilies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commons.wikimedia.org/wiki/file:dialog_r%C3%83%C2%B6d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211ventura.org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6" descr="texture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5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8"/>
          <p:cNvSpPr>
            <a:spLocks noChangeArrowheads="1"/>
          </p:cNvSpPr>
          <p:nvPr/>
        </p:nvSpPr>
        <p:spPr bwMode="auto">
          <a:xfrm>
            <a:off x="1803960" y="1"/>
            <a:ext cx="7315200" cy="6858000"/>
          </a:xfrm>
          <a:prstGeom prst="rect">
            <a:avLst/>
          </a:prstGeom>
          <a:solidFill>
            <a:srgbClr val="CDC7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  <p:sp>
        <p:nvSpPr>
          <p:cNvPr id="4100" name="Rectangle 35"/>
          <p:cNvSpPr>
            <a:spLocks noChangeArrowheads="1"/>
          </p:cNvSpPr>
          <p:nvPr/>
        </p:nvSpPr>
        <p:spPr bwMode="auto">
          <a:xfrm>
            <a:off x="1828800" y="2057400"/>
            <a:ext cx="73152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1803960" y="5051317"/>
            <a:ext cx="7315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09600" indent="-609600" algn="ctr" eaLnBrk="1" hangingPunct="1">
              <a:lnSpc>
                <a:spcPct val="90000"/>
              </a:lnSpc>
            </a:pPr>
            <a:r>
              <a:rPr lang="en-US" altLang="en-US" sz="3200" b="1" dirty="0">
                <a:latin typeface="Calibri" pitchFamily="34" charset="0"/>
              </a:rPr>
              <a:t>RESOURCES</a:t>
            </a:r>
          </a:p>
        </p:txBody>
      </p:sp>
      <p:pic>
        <p:nvPicPr>
          <p:cNvPr id="4103" name="Picture 26" descr="GirlWithBlowingHair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209800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0" descr="BranchflowerBW"/>
          <p:cNvPicPr>
            <a:picLocks noChangeAspect="1" noChangeArrowheads="1"/>
          </p:cNvPicPr>
          <p:nvPr/>
        </p:nvPicPr>
        <p:blipFill>
          <a:blip r:embed="rId5" cstate="print"/>
          <a:srcRect l="2618" t="9259" r="1576"/>
          <a:stretch>
            <a:fillRect/>
          </a:stretch>
        </p:blipFill>
        <p:spPr bwMode="auto">
          <a:xfrm>
            <a:off x="3352800" y="2209800"/>
            <a:ext cx="31242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31" descr="HSA_Logo_black"/>
          <p:cNvPicPr>
            <a:picLocks noChangeAspect="1" noChangeArrowheads="1"/>
          </p:cNvPicPr>
          <p:nvPr/>
        </p:nvPicPr>
        <p:blipFill>
          <a:blip r:embed="rId6" cstate="print">
            <a:lum bright="-56000"/>
          </a:blip>
          <a:srcRect/>
          <a:stretch>
            <a:fillRect/>
          </a:stretch>
        </p:blipFill>
        <p:spPr bwMode="auto">
          <a:xfrm>
            <a:off x="311663" y="4620199"/>
            <a:ext cx="1154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32" descr="County Seal B&amp;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4237" y="332041"/>
            <a:ext cx="10223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37" descr="MomKids_CalWORKs_B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2209800"/>
            <a:ext cx="25146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Text Box 17"/>
          <p:cNvSpPr txBox="1">
            <a:spLocks noChangeArrowheads="1"/>
          </p:cNvSpPr>
          <p:nvPr/>
        </p:nvSpPr>
        <p:spPr bwMode="auto">
          <a:xfrm>
            <a:off x="228600" y="6400800"/>
            <a:ext cx="137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000" dirty="0">
                <a:latin typeface="Arial" charset="0"/>
              </a:rPr>
              <a:t>Revised 2/06/18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2C10D1-5358-4E1A-9845-209496CB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33325"/>
            <a:ext cx="7315200" cy="1690688"/>
          </a:xfrm>
        </p:spPr>
        <p:txBody>
          <a:bodyPr/>
          <a:lstStyle/>
          <a:p>
            <a:pPr algn="ctr"/>
            <a:r>
              <a:rPr lang="en-US" sz="3200" dirty="0"/>
              <a:t>Supporting Students, Family Well-Being </a:t>
            </a:r>
            <a:br>
              <a:rPr lang="en-US" sz="3200" dirty="0"/>
            </a:br>
            <a:r>
              <a:rPr lang="en-US" sz="3200" dirty="0"/>
              <a:t>&amp; Mental Health Needs During Distant Learning &amp; COVID-19</a:t>
            </a:r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F743741E-B4F6-4CFA-9BC6-6B66E2645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" y="2751240"/>
            <a:ext cx="172776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DBA8-F0A5-42C1-9C9A-A0795037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Resources/Places of Support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18C1-0D39-437E-AE61-73576A08D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www.grief.com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https://www.cdc.gov/coronavirus/2019-ncov/your-health/index.html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“Finding Meaning:  The Sixth Stage of Grief”; David Kessler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Livingston Memorial </a:t>
            </a:r>
            <a:r>
              <a:rPr lang="en-US" sz="24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https://www.lmvna.org/grief/</a:t>
            </a:r>
            <a:endParaRPr lang="en-US" sz="24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>
              <a:buClr>
                <a:prstClr val="white"/>
              </a:buClr>
              <a:buNone/>
            </a:pPr>
            <a:endParaRPr lang="en-US" sz="16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prstClr val="white"/>
              </a:buClr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*************************************************************</a:t>
            </a:r>
            <a:endParaRPr lang="en-US" sz="16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you should need support, please contact your district’s Employee Assistance Program. 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Details available through your HR Contact</a:t>
            </a:r>
          </a:p>
          <a:p>
            <a:pPr lvl="1">
              <a:buClr>
                <a:prstClr val="white"/>
              </a:buClr>
            </a:pPr>
            <a:endParaRPr lang="en-US" sz="16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15F4A-6086-4FFD-B3B7-295C6016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4069-F76C-4576-8C98-405545232015}" type="slidenum">
              <a:rPr lang="fr-FR" altLang="en-US" smtClean="0"/>
              <a:pPr/>
              <a:t>10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889543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Websites &amp; Additional 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106244" y="1600200"/>
            <a:ext cx="3846756" cy="4502150"/>
          </a:xfrm>
        </p:spPr>
        <p:txBody>
          <a:bodyPr>
            <a:normAutofit/>
          </a:bodyPr>
          <a:lstStyle/>
          <a:p>
            <a:pPr marL="0" indent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American Academy for Child &amp; Adolescent Psychiatry “Facts for Families”: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www.AACAP.org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Insurance coverage: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www.CoveredCA.com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Ventura County Behavioral Health: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www.vchca.org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Livingston Memorial: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https://www.lmvna.org/grief</a:t>
            </a:r>
          </a:p>
          <a:p>
            <a:pPr marL="0" indent="0">
              <a:buNone/>
            </a:pPr>
            <a:endParaRPr lang="en-US" sz="1800" u="sn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0" y="1229192"/>
            <a:ext cx="3432175" cy="4891087"/>
          </a:xfrm>
        </p:spPr>
        <p:txBody>
          <a:bodyPr>
            <a:normAutofit/>
          </a:bodyPr>
          <a:lstStyle/>
          <a:p>
            <a:pPr marL="257175" indent="-257175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Triple P Parenting: </a:t>
            </a:r>
          </a:p>
          <a:p>
            <a:pPr marL="0" indent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triplep-parenting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.com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Aunt Bertha – Connecting People &amp; Programs):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https://www.auntbertha.com/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Ventura County SELPA: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www.vc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selpa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.org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4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>
                <a:latin typeface="Calibri" pitchFamily="34" charset="0"/>
              </a:rPr>
              <a:t>Resources for Mandated Reporters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990600" y="1090863"/>
            <a:ext cx="8153400" cy="37548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endParaRPr lang="en-US" altLang="en-US" sz="800" dirty="0"/>
          </a:p>
          <a:p>
            <a:pPr>
              <a:spcBef>
                <a:spcPts val="1200"/>
              </a:spcBef>
            </a:pPr>
            <a:r>
              <a:rPr lang="en-US" altLang="en-US" sz="1400" b="1" dirty="0">
                <a:latin typeface="Calibri" pitchFamily="34" charset="0"/>
              </a:rPr>
              <a:t>The Office of Child Abuse Prevention:   </a:t>
            </a:r>
          </a:p>
          <a:p>
            <a:pPr>
              <a:lnSpc>
                <a:spcPct val="50000"/>
              </a:lnSpc>
              <a:spcBef>
                <a:spcPts val="1200"/>
              </a:spcBef>
              <a:spcAft>
                <a:spcPct val="50000"/>
              </a:spcAft>
            </a:pPr>
            <a:r>
              <a:rPr lang="en-US" altLang="en-US" sz="1400" u="sng" dirty="0">
                <a:solidFill>
                  <a:srgbClr val="0000FF"/>
                </a:solidFill>
                <a:latin typeface="Calibri" pitchFamily="34" charset="0"/>
              </a:rPr>
              <a:t>(916) 651-6960</a:t>
            </a:r>
          </a:p>
          <a:p>
            <a:pPr>
              <a:spcBef>
                <a:spcPts val="1200"/>
              </a:spcBef>
            </a:pPr>
            <a:r>
              <a:rPr lang="en-US" altLang="en-US" sz="1400" b="1" dirty="0">
                <a:latin typeface="Calibri" pitchFamily="34" charset="0"/>
              </a:rPr>
              <a:t>California Law – California Legislative Information:</a:t>
            </a:r>
          </a:p>
          <a:p>
            <a:pPr>
              <a:spcBef>
                <a:spcPts val="1200"/>
              </a:spcBef>
            </a:pPr>
            <a:r>
              <a:rPr lang="en-US" altLang="en-US" sz="1400" u="sng" dirty="0">
                <a:solidFill>
                  <a:srgbClr val="0000FF"/>
                </a:solidFill>
                <a:latin typeface="Calibri" pitchFamily="34" charset="0"/>
              </a:rPr>
              <a:t>https://leginfo.legislature.ca.gov/faces/codes.xhtml</a:t>
            </a:r>
          </a:p>
          <a:p>
            <a:pPr>
              <a:spcBef>
                <a:spcPts val="1200"/>
              </a:spcBef>
            </a:pPr>
            <a:r>
              <a:rPr lang="en-US" altLang="en-US" sz="1400" dirty="0">
                <a:latin typeface="Calibri" pitchFamily="34" charset="0"/>
              </a:rPr>
              <a:t>Child Abuse Mandated Reporter Training California</a:t>
            </a:r>
          </a:p>
          <a:p>
            <a:pPr>
              <a:spcBef>
                <a:spcPts val="1200"/>
              </a:spcBef>
            </a:pPr>
            <a:r>
              <a:rPr lang="en-US" altLang="en-US" sz="1400" dirty="0">
                <a:latin typeface="Calibri" pitchFamily="34" charset="0"/>
              </a:rPr>
              <a:t>Free online training for mandated child abuse reporters</a:t>
            </a:r>
          </a:p>
          <a:p>
            <a:pPr>
              <a:spcBef>
                <a:spcPts val="1200"/>
              </a:spcBef>
            </a:pPr>
            <a:r>
              <a:rPr lang="en-US" altLang="en-US" sz="1400" dirty="0">
                <a:latin typeface="Calibri" pitchFamily="34" charset="0"/>
                <a:hlinkClick r:id="rId3"/>
              </a:rPr>
              <a:t>http://www.mandatedreporterca.com</a:t>
            </a:r>
            <a:r>
              <a:rPr lang="en-US" altLang="en-US" sz="1400" u="sng" dirty="0">
                <a:solidFill>
                  <a:srgbClr val="0000FF"/>
                </a:solidFill>
                <a:latin typeface="Calibri" pitchFamily="34" charset="0"/>
                <a:hlinkClick r:id="rId3"/>
              </a:rPr>
              <a:t>/training/training.htm</a:t>
            </a:r>
            <a:endParaRPr lang="en-US" altLang="en-US" sz="1400" u="sng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1400" dirty="0">
                <a:latin typeface="Calibri" pitchFamily="34" charset="0"/>
              </a:rPr>
              <a:t>The National Parent 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Helpline </a:t>
            </a: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https://www.nationalparenthelpline.org/find-support/state-resources/california-resources </a:t>
            </a:r>
          </a:p>
          <a:p>
            <a:pPr>
              <a:spcBef>
                <a:spcPts val="1200"/>
              </a:spcBef>
            </a:pPr>
            <a:r>
              <a:rPr lang="en-US" altLang="en-US" sz="1400" dirty="0">
                <a:latin typeface="Calibri" pitchFamily="34" charset="0"/>
              </a:rPr>
              <a:t>Partnership for Safe Families and Communities of Ventura County    </a:t>
            </a:r>
            <a:r>
              <a:rPr lang="en-US" altLang="en-US" sz="1400" dirty="0">
                <a:latin typeface="Calibri" pitchFamily="34" charset="0"/>
                <a:hlinkClick r:id="rId4"/>
              </a:rPr>
              <a:t>www.partnershipforsafefamilies.org</a:t>
            </a:r>
            <a:endParaRPr lang="en-US" altLang="en-US" sz="1400" dirty="0">
              <a:latin typeface="Calibri" pitchFamily="34" charset="0"/>
            </a:endParaRPr>
          </a:p>
        </p:txBody>
      </p:sp>
      <p:sp>
        <p:nvSpPr>
          <p:cNvPr id="26628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60957FF6-6DEB-4329-8577-9AD9AEF98C1B}" type="slidenum">
              <a:rPr lang="fr-FR" altLang="en-US" sz="1200">
                <a:solidFill>
                  <a:srgbClr val="898989"/>
                </a:solidFill>
                <a:latin typeface="Arial Narrow" pitchFamily="34" charset="0"/>
              </a:rPr>
              <a:pPr algn="r" eaLnBrk="1" hangingPunct="1"/>
              <a:t>2</a:t>
            </a:fld>
            <a:endParaRPr lang="fr-FR" altLang="en-US" sz="1200" dirty="0">
              <a:solidFill>
                <a:srgbClr val="89898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2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>
                <a:latin typeface="Calibri" pitchFamily="34" charset="0"/>
              </a:rPr>
              <a:t>Resources for Mandated Reporters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990600" y="1090863"/>
            <a:ext cx="8153400" cy="430887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endParaRPr lang="en-US" altLang="en-US" sz="800" dirty="0"/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Free Internet from Comcast: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Comcast is offering 60 days of complimentary broadband internet to new customers in low-income households. Information can be found on the Comcast website (</a:t>
            </a: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https://corporate.comcast.com/covid-19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School Lunch Program During School Closures: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Ventura County Office of Education </a:t>
            </a: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https://www.vcoe.org/meals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Visit the Office of Child Abuse Prevention’s Parent Resources Page (</a:t>
            </a: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https://cdss.ca.gov/inforesources/ocap/parent-resources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 for more information on where children can access free meals while schools are closed. 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California Alternate Rates for Energy (CARE) Program: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PG&amp;E is offering California Climate Credits on April bills for both natural gas and electric services. More information can be found on the PG&amp;E website (</a:t>
            </a: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https://www.pge.com/en_US/residential/rate-plans/rate-plan-options/understanding-rate-plans/help-paying-your-bills.page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Tax Preparation and California Earned Income Tax 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California Earned Income Tax Credit 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CalEITC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 is a refundable cash back credit for qualified low-to-moderate income working Californians. Follow @CalEITC4Me on social media or visit the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CalEITC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website (</a:t>
            </a: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https://www.caleitc4me.org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/) for updates and to see if you qualify. </a:t>
            </a: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60957FF6-6DEB-4329-8577-9AD9AEF98C1B}" type="slidenum">
              <a:rPr lang="fr-FR" altLang="en-US" sz="1200">
                <a:solidFill>
                  <a:srgbClr val="898989"/>
                </a:solidFill>
                <a:latin typeface="Arial Narrow" pitchFamily="34" charset="0"/>
              </a:rPr>
              <a:pPr algn="r" eaLnBrk="1" hangingPunct="1"/>
              <a:t>3</a:t>
            </a:fld>
            <a:endParaRPr lang="fr-FR" altLang="en-US" sz="1200" dirty="0">
              <a:solidFill>
                <a:srgbClr val="89898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4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-204209"/>
            <a:ext cx="7772400" cy="1470025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VCBH - Crisis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219200" y="1143000"/>
            <a:ext cx="7620000" cy="5181600"/>
          </a:xfrm>
        </p:spPr>
        <p:txBody>
          <a:bodyPr>
            <a:normAutofit fontScale="25000" lnSpcReduction="20000"/>
          </a:bodyPr>
          <a:lstStyle/>
          <a:p>
            <a:endParaRPr lang="en-US" sz="4500" b="1" dirty="0">
              <a:solidFill>
                <a:schemeClr val="tx1"/>
              </a:solidFill>
            </a:endParaRPr>
          </a:p>
          <a:p>
            <a:pPr algn="l"/>
            <a:r>
              <a:rPr lang="en-US" sz="9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Ventura County Crisis Team   </a:t>
            </a:r>
          </a:p>
          <a:p>
            <a:pPr marL="461963" indent="-461963" algn="l">
              <a:buFont typeface="Arial" panose="020B0604020202020204" pitchFamily="34" charset="0"/>
              <a:buChar char="•"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1-866-998-2243 (24/7)</a:t>
            </a:r>
          </a:p>
          <a:p>
            <a:pPr marL="461963" indent="-461963" algn="l">
              <a:buFont typeface="Arial" panose="020B0604020202020204" pitchFamily="34" charset="0"/>
              <a:buChar char="•"/>
            </a:pPr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All ages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 and all communities throughout </a:t>
            </a:r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Ventura County</a:t>
            </a:r>
          </a:p>
          <a:p>
            <a:pPr marL="461963" indent="-461963" algn="l">
              <a:buFont typeface="Arial" panose="020B0604020202020204" pitchFamily="34" charset="0"/>
              <a:buChar char="•"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Crisis intervention and stabilization </a:t>
            </a:r>
          </a:p>
          <a:p>
            <a:pPr marL="461963" indent="-461963" algn="l">
              <a:buFont typeface="Arial" panose="020B0604020202020204" pitchFamily="34" charset="0"/>
              <a:buChar char="•"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Urgent or emergent mental health crisis</a:t>
            </a:r>
          </a:p>
          <a:p>
            <a:pPr marL="461963" indent="-461963" algn="l">
              <a:buFont typeface="Arial" panose="020B0604020202020204" pitchFamily="34" charset="0"/>
              <a:buChar char="•"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Mobile field response and/or by telephone</a:t>
            </a:r>
          </a:p>
          <a:p>
            <a:pPr marL="461963" indent="-461963" algn="l">
              <a:buFont typeface="Arial" panose="020B0604020202020204" pitchFamily="34" charset="0"/>
              <a:buChar char="•"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Assist the individual to remain in the least restrictive level of care possible</a:t>
            </a:r>
          </a:p>
          <a:p>
            <a:pPr marL="461963" indent="-461963" algn="l">
              <a:buFont typeface="Arial" panose="020B0604020202020204" pitchFamily="34" charset="0"/>
              <a:buChar char="•"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May place a psychiatric hold (5150/5585) if appropriate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9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8463" indent="-398463" algn="l">
              <a:buFont typeface="Arial" panose="020B0604020202020204" pitchFamily="34" charset="0"/>
              <a:buChar char="•"/>
            </a:pPr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LA County 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residents call PMRT @ 1-818-832-2410 or 1-800-854-8881 after business hours and on weekends/holidays</a:t>
            </a:r>
          </a:p>
          <a:p>
            <a:endParaRPr lang="en-US" dirty="0"/>
          </a:p>
        </p:txBody>
      </p:sp>
      <p:pic>
        <p:nvPicPr>
          <p:cNvPr id="6" name="Picture 5" descr="A picture containing indoor, sitting, table, telephone&#10;&#10;Description automatically generated">
            <a:extLst>
              <a:ext uri="{FF2B5EF4-FFF2-40B4-BE49-F238E27FC236}">
                <a16:creationId xmlns:a16="http://schemas.microsoft.com/office/drawing/2014/main" id="{84985A19-06EE-413D-8B13-A01E2C5C86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6954819" y="685800"/>
            <a:ext cx="1939962" cy="139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2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Community Supports – Prevention and Early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66800" y="1371600"/>
            <a:ext cx="8077200" cy="5351463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WellnessEveryday.org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SaludSiempreVC.org</a:t>
            </a:r>
          </a:p>
          <a:p>
            <a:pPr marL="342900" lvl="1" indent="-342900">
              <a:buFontTx/>
              <a:buChar char="-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Online support and resources for professionals and families</a:t>
            </a:r>
          </a:p>
          <a:p>
            <a:pPr marL="342900" lvl="1" indent="-342900">
              <a:buFontTx/>
              <a:buChar char="-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English and Spanish</a:t>
            </a:r>
          </a:p>
          <a:p>
            <a:pPr marL="342900" lvl="1" indent="-342900">
              <a:buFontTx/>
              <a:buChar char="-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Mind, Body and Relationships Topics 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Anxiety, Depression 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Parenting  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Suicide Prevention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addition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2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person, computer, computer, sitting&#10;&#10;Description automatically generated">
            <a:extLst>
              <a:ext uri="{FF2B5EF4-FFF2-40B4-BE49-F238E27FC236}">
                <a16:creationId xmlns:a16="http://schemas.microsoft.com/office/drawing/2014/main" id="{DE895210-CE52-43B2-9A28-1FD2F804E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267200"/>
            <a:ext cx="4343400" cy="18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0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C9B8-0D93-40FA-9580-DCF5CACD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Preventing Suicide</a:t>
            </a:r>
          </a:p>
        </p:txBody>
      </p:sp>
      <p:pic>
        <p:nvPicPr>
          <p:cNvPr id="5" name="Content Placeholder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7413198-6417-4A90-86D1-54F9FAF7138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" y="1812161"/>
            <a:ext cx="3881438" cy="36195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A349B0-200F-4949-B43A-347C9046C902}"/>
              </a:ext>
            </a:extLst>
          </p:cNvPr>
          <p:cNvSpPr/>
          <p:nvPr/>
        </p:nvSpPr>
        <p:spPr>
          <a:xfrm>
            <a:off x="5143500" y="2286000"/>
            <a:ext cx="38814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It's OK...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     to feel upset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  or stressed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      or overwhelmed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                or sad</a:t>
            </a:r>
          </a:p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But if you feel that way all the time or you want to harm yourself, it’s time to talk to someone about it.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Call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1-800-273-8255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Or text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HEARME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 to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83963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B57223-CC9D-4534-B1CA-B6A2EB3A698F}"/>
              </a:ext>
            </a:extLst>
          </p:cNvPr>
          <p:cNvSpPr txBox="1"/>
          <p:nvPr/>
        </p:nvSpPr>
        <p:spPr>
          <a:xfrm>
            <a:off x="1143000" y="5715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information at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WellnessEveryday.org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SaludSiempreVC.org</a:t>
            </a:r>
          </a:p>
        </p:txBody>
      </p:sp>
    </p:spTree>
    <p:extLst>
      <p:ext uri="{BB962C8B-B14F-4D97-AF65-F5344CB8AC3E}">
        <p14:creationId xmlns:p14="http://schemas.microsoft.com/office/powerpoint/2010/main" val="211656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Community Supports –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Logrando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Bienestar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69894" y="1348121"/>
            <a:ext cx="3200400" cy="4900612"/>
          </a:xfrm>
        </p:spPr>
        <p:txBody>
          <a:bodyPr/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VCBH -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Logrando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Bienestar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Outreach program with focus on increasing access to unserved/underserved Latino population in need of Mental Health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Currently serving Oxnard and Santa Paula designated school sites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Questions and/or possible referral: 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Program Administrator Sandra Tovar:  805-973-5220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/>
              <a:t> </a:t>
            </a:r>
            <a:r>
              <a:rPr lang="en-US" dirty="0"/>
              <a:t>    	</a:t>
            </a:r>
          </a:p>
          <a:p>
            <a:pPr marL="257175" indent="-257175"/>
            <a:endParaRPr lang="en-US" sz="15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2F8B0F-0C87-4D72-9E7D-216FAE55A4C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926106" y="1841039"/>
            <a:ext cx="3048000" cy="3914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A5F081-8BD9-487E-8F39-191EF1086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274427"/>
            <a:ext cx="2438400" cy="1524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7E0123-7C13-4C14-BC6A-E63B5E74E295}"/>
              </a:ext>
            </a:extLst>
          </p:cNvPr>
          <p:cNvSpPr txBox="1"/>
          <p:nvPr/>
        </p:nvSpPr>
        <p:spPr>
          <a:xfrm>
            <a:off x="5181600" y="4119946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9900"/>
                </a:solidFill>
                <a:latin typeface="Arial Nova Light" panose="020B0604020202020204" pitchFamily="34" charset="0"/>
              </a:rPr>
              <a:t>Logrando</a:t>
            </a:r>
            <a:r>
              <a:rPr lang="en-US" dirty="0">
                <a:solidFill>
                  <a:srgbClr val="FF9900"/>
                </a:solidFill>
                <a:latin typeface="Arial Nova Light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 Nova Light" panose="020B0604020202020204" pitchFamily="34" charset="0"/>
              </a:rPr>
              <a:t>Bienestar</a:t>
            </a:r>
            <a:endParaRPr lang="en-US" dirty="0">
              <a:solidFill>
                <a:srgbClr val="0070C0"/>
              </a:solidFill>
              <a:latin typeface="Arial Nova Light" panose="020B0604020202020204" pitchFamily="34" charset="0"/>
            </a:endParaRPr>
          </a:p>
          <a:p>
            <a:r>
              <a:rPr lang="en-US" sz="1200" i="1" dirty="0">
                <a:solidFill>
                  <a:srgbClr val="0070C0"/>
                </a:solidFill>
                <a:latin typeface="Arial Nova Light" panose="020B0604020202020204" pitchFamily="34" charset="0"/>
              </a:rPr>
              <a:t>              </a:t>
            </a:r>
            <a:r>
              <a:rPr lang="en-US" sz="1200" i="1" dirty="0">
                <a:latin typeface="Arial Nova Light" panose="020B0604020202020204" pitchFamily="34" charset="0"/>
              </a:rPr>
              <a:t>ACHIEVING WELL-BEING</a:t>
            </a:r>
          </a:p>
        </p:txBody>
      </p:sp>
    </p:spTree>
    <p:extLst>
      <p:ext uri="{BB962C8B-B14F-4D97-AF65-F5344CB8AC3E}">
        <p14:creationId xmlns:p14="http://schemas.microsoft.com/office/powerpoint/2010/main" val="33457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EE08-A5FF-4ADD-8621-B9D96511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Community Supports – RISE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AC016-4783-4620-B059-566A097DE6B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495800" y="1341438"/>
            <a:ext cx="4648200" cy="5440362"/>
          </a:xfrm>
        </p:spPr>
        <p:txBody>
          <a:bodyPr/>
          <a:lstStyle/>
          <a:p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VCBH-RISE (Rapid Integrated Support &amp; Engagement)</a:t>
            </a:r>
          </a:p>
          <a:p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RISE can help if someone Who...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Is experiencing a low level mental health crisis that impacts the community which requires some type of intervention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Suffers from or appears to suffer from a mental illness of some kind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Unable or unwilling to access further assessment or treatment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Has been released from a psychiatric hospital but never made it into or follow up with mental health services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Homeless with a mental illness and currently refuses or unable to access treatment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Mental health symptoms are so severe that they cannot leave their home or get to a clinic for assessment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Please call RISE Engager of the Day at: 805-981-4233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954D41-90E3-4A4A-BE92-CD1BEA17949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2792413" cy="472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0F2AB6-8ED0-415F-AA46-110B6C47689A}"/>
              </a:ext>
            </a:extLst>
          </p:cNvPr>
          <p:cNvSpPr/>
          <p:nvPr/>
        </p:nvSpPr>
        <p:spPr>
          <a:xfrm>
            <a:off x="2286000" y="1705451"/>
            <a:ext cx="20574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87F90"/>
                </a:solidFill>
                <a:latin typeface="DaxCondensed-Regular"/>
              </a:rPr>
              <a:t>RAPID INTEGRATED SUPPORT &amp; ENGAGEMENT</a:t>
            </a:r>
          </a:p>
          <a:p>
            <a:r>
              <a:rPr lang="en-US" sz="1400" i="1" dirty="0">
                <a:latin typeface="Dax-Italic"/>
              </a:rPr>
              <a:t>Building  Bridges to</a:t>
            </a:r>
          </a:p>
          <a:p>
            <a:r>
              <a:rPr lang="en-US" sz="1400" i="1" dirty="0">
                <a:latin typeface="Dax-Italic"/>
              </a:rPr>
              <a:t>Treatment</a:t>
            </a:r>
          </a:p>
          <a:p>
            <a:r>
              <a:rPr lang="en-US" sz="1400" dirty="0">
                <a:latin typeface="Dax-Medium"/>
              </a:rPr>
              <a:t>          RISE</a:t>
            </a:r>
          </a:p>
          <a:p>
            <a:r>
              <a:rPr lang="pt-BR" sz="1400" dirty="0">
                <a:latin typeface="DaxWide-Medium"/>
              </a:rPr>
              <a:t>               P R O G R A 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057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Community Supports – Local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66800" y="1237909"/>
            <a:ext cx="6400800" cy="5378450"/>
          </a:xfrm>
        </p:spPr>
        <p:txBody>
          <a:bodyPr>
            <a:normAutofit fontScale="70000" lnSpcReduction="20000"/>
          </a:bodyPr>
          <a:lstStyle/>
          <a:p>
            <a:pPr marL="0" lvl="1" indent="0">
              <a:buNone/>
            </a:pP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United Parents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805-384-1555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900" u="sng" dirty="0">
                <a:latin typeface="Calibri" panose="020F0502020204030204" pitchFamily="34" charset="0"/>
                <a:cs typeface="Calibri" panose="020F0502020204030204" pitchFamily="34" charset="0"/>
              </a:rPr>
              <a:t>UnitedParents.org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Provides resources to empower, strengthen and supports parents who have children with mental health, emotional, and behavioral disorders</a:t>
            </a:r>
          </a:p>
          <a:p>
            <a:pPr marL="0" lvl="1" indent="0">
              <a:buNone/>
            </a:pP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National Alliance on Mental Illness (NAMI)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805.500.NAMI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900" u="sng" dirty="0">
                <a:latin typeface="Calibri" panose="020F0502020204030204" pitchFamily="34" charset="0"/>
                <a:cs typeface="Calibri" panose="020F0502020204030204" pitchFamily="34" charset="0"/>
              </a:rPr>
              <a:t>namiventura.org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Emotional support, education and resources for families affected by mental illness. </a:t>
            </a:r>
          </a:p>
          <a:p>
            <a:pPr marL="0" indent="0">
              <a:buNone/>
            </a:pP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211 Information and Referral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Maintained by Interface Child and Family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Phone:  dial 211 or online. :  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https://211ventura.org/</a:t>
            </a:r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English / Spanish and 150 additional languages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Basic needs resources, physical / mental health, grief/loss referrals, domestic violence, substance abuse services., employment, rent and utility assistance, senior services, etc.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63" y="3490971"/>
            <a:ext cx="1657350" cy="74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423011"/>
            <a:ext cx="1255413" cy="1102233"/>
          </a:xfrm>
          <a:prstGeom prst="rect">
            <a:avLst/>
          </a:prstGeom>
        </p:spPr>
      </p:pic>
      <p:pic>
        <p:nvPicPr>
          <p:cNvPr id="6146" name="Picture 2" descr="211 Ventura County, a program of Interface Children &amp; Family ...">
            <a:extLst>
              <a:ext uri="{FF2B5EF4-FFF2-40B4-BE49-F238E27FC236}">
                <a16:creationId xmlns:a16="http://schemas.microsoft.com/office/drawing/2014/main" id="{49E8E340-F90B-4B6D-BDD8-C51F8DF02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463" y="4804304"/>
            <a:ext cx="1657350" cy="105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07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59">
  <a:themeElements>
    <a:clrScheme name="1_59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59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59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1043</Words>
  <Application>Microsoft Office PowerPoint</Application>
  <PresentationFormat>On-screen Show (4:3)</PresentationFormat>
  <Paragraphs>124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 Narrow</vt:lpstr>
      <vt:lpstr>Arial Nova Light</vt:lpstr>
      <vt:lpstr>Calibri</vt:lpstr>
      <vt:lpstr>Calibri Light</vt:lpstr>
      <vt:lpstr>DaxCondensed-Regular</vt:lpstr>
      <vt:lpstr>Dax-Italic</vt:lpstr>
      <vt:lpstr>Dax-Medium</vt:lpstr>
      <vt:lpstr>DaxWide-Medium</vt:lpstr>
      <vt:lpstr>Times New Roman</vt:lpstr>
      <vt:lpstr>Wingdings</vt:lpstr>
      <vt:lpstr>Office Theme</vt:lpstr>
      <vt:lpstr>1_59</vt:lpstr>
      <vt:lpstr>Supporting Students, Family Well-Being  &amp; Mental Health Needs During Distant Learning &amp; COVID-19</vt:lpstr>
      <vt:lpstr>Resources for Mandated Reporters</vt:lpstr>
      <vt:lpstr>Resources for Mandated Reporters</vt:lpstr>
      <vt:lpstr>VCBH - Crisis Services</vt:lpstr>
      <vt:lpstr>Community Supports – Prevention and Early Intervention</vt:lpstr>
      <vt:lpstr>Preventing Suicide</vt:lpstr>
      <vt:lpstr>Community Supports –  Logrando Bienestar</vt:lpstr>
      <vt:lpstr>Community Supports – RISE</vt:lpstr>
      <vt:lpstr>Community Supports – Local Resources</vt:lpstr>
      <vt:lpstr>Resources/Places of Support</vt:lpstr>
      <vt:lpstr>Websites &amp; 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Students, Family Well-Being  &amp; Mental Health Needs During Distant Learning &amp; COVID-19</dc:title>
  <dc:creator>Sarah Fontenot</dc:creator>
  <cp:lastModifiedBy>Sarah Fontenot</cp:lastModifiedBy>
  <cp:revision>4</cp:revision>
  <dcterms:created xsi:type="dcterms:W3CDTF">2020-09-16T17:25:18Z</dcterms:created>
  <dcterms:modified xsi:type="dcterms:W3CDTF">2020-09-16T17:54:26Z</dcterms:modified>
</cp:coreProperties>
</file>