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5" r:id="rId4"/>
  </p:sldMasterIdLst>
  <p:notesMasterIdLst>
    <p:notesMasterId r:id="rId82"/>
  </p:notesMasterIdLst>
  <p:sldIdLst>
    <p:sldId id="447" r:id="rId5"/>
    <p:sldId id="587" r:id="rId6"/>
    <p:sldId id="583" r:id="rId7"/>
    <p:sldId id="588" r:id="rId8"/>
    <p:sldId id="586" r:id="rId9"/>
    <p:sldId id="589" r:id="rId10"/>
    <p:sldId id="591" r:id="rId11"/>
    <p:sldId id="592" r:id="rId12"/>
    <p:sldId id="645" r:id="rId13"/>
    <p:sldId id="593" r:id="rId14"/>
    <p:sldId id="594" r:id="rId15"/>
    <p:sldId id="710" r:id="rId16"/>
    <p:sldId id="709" r:id="rId17"/>
    <p:sldId id="639" r:id="rId18"/>
    <p:sldId id="640" r:id="rId19"/>
    <p:sldId id="597" r:id="rId20"/>
    <p:sldId id="648" r:id="rId21"/>
    <p:sldId id="685" r:id="rId22"/>
    <p:sldId id="654" r:id="rId23"/>
    <p:sldId id="595" r:id="rId24"/>
    <p:sldId id="653" r:id="rId25"/>
    <p:sldId id="655" r:id="rId26"/>
    <p:sldId id="647" r:id="rId27"/>
    <p:sldId id="657" r:id="rId28"/>
    <p:sldId id="646" r:id="rId29"/>
    <p:sldId id="712" r:id="rId30"/>
    <p:sldId id="658" r:id="rId31"/>
    <p:sldId id="650" r:id="rId32"/>
    <p:sldId id="659" r:id="rId33"/>
    <p:sldId id="688" r:id="rId34"/>
    <p:sldId id="677" r:id="rId35"/>
    <p:sldId id="598" r:id="rId36"/>
    <p:sldId id="584" r:id="rId37"/>
    <p:sldId id="629" r:id="rId38"/>
    <p:sldId id="619" r:id="rId39"/>
    <p:sldId id="599" r:id="rId40"/>
    <p:sldId id="601" r:id="rId41"/>
    <p:sldId id="679" r:id="rId42"/>
    <p:sldId id="680" r:id="rId43"/>
    <p:sldId id="681" r:id="rId44"/>
    <p:sldId id="682" r:id="rId45"/>
    <p:sldId id="596" r:id="rId46"/>
    <p:sldId id="683" r:id="rId47"/>
    <p:sldId id="607" r:id="rId48"/>
    <p:sldId id="684" r:id="rId49"/>
    <p:sldId id="678" r:id="rId50"/>
    <p:sldId id="611" r:id="rId51"/>
    <p:sldId id="691" r:id="rId52"/>
    <p:sldId id="692" r:id="rId53"/>
    <p:sldId id="693" r:id="rId54"/>
    <p:sldId id="694" r:id="rId55"/>
    <p:sldId id="695" r:id="rId56"/>
    <p:sldId id="696" r:id="rId57"/>
    <p:sldId id="697" r:id="rId58"/>
    <p:sldId id="698" r:id="rId59"/>
    <p:sldId id="699" r:id="rId60"/>
    <p:sldId id="700" r:id="rId61"/>
    <p:sldId id="701" r:id="rId62"/>
    <p:sldId id="702" r:id="rId63"/>
    <p:sldId id="703" r:id="rId64"/>
    <p:sldId id="704" r:id="rId65"/>
    <p:sldId id="705" r:id="rId66"/>
    <p:sldId id="706" r:id="rId67"/>
    <p:sldId id="707" r:id="rId68"/>
    <p:sldId id="708" r:id="rId69"/>
    <p:sldId id="630" r:id="rId70"/>
    <p:sldId id="631" r:id="rId71"/>
    <p:sldId id="613" r:id="rId72"/>
    <p:sldId id="614" r:id="rId73"/>
    <p:sldId id="635" r:id="rId74"/>
    <p:sldId id="636" r:id="rId75"/>
    <p:sldId id="637" r:id="rId76"/>
    <p:sldId id="621" r:id="rId77"/>
    <p:sldId id="689" r:id="rId78"/>
    <p:sldId id="690" r:id="rId79"/>
    <p:sldId id="618" r:id="rId80"/>
    <p:sldId id="555" r:id="rId8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lden, Alana@Census" initials="GA" lastIdx="3" clrIdx="0">
    <p:extLst>
      <p:ext uri="{19B8F6BF-5375-455C-9EA6-DF929625EA0E}">
        <p15:presenceInfo xmlns:p15="http://schemas.microsoft.com/office/powerpoint/2012/main" userId="Golden, Alana@Census" providerId="None"/>
      </p:ext>
    </p:extLst>
  </p:cmAuthor>
  <p:cmAuthor id="2" name="Jackson, Victor@Census" initials="JV" lastIdx="1" clrIdx="1">
    <p:extLst>
      <p:ext uri="{19B8F6BF-5375-455C-9EA6-DF929625EA0E}">
        <p15:presenceInfo xmlns:p15="http://schemas.microsoft.com/office/powerpoint/2012/main" userId="S::Victor.Jackson@census.ca.gov::8e3d9273-b81b-4e50-a3f7-7a56ff134171" providerId="AD"/>
      </p:ext>
    </p:extLst>
  </p:cmAuthor>
  <p:cmAuthor id="3" name="Hamilton, Evadney@Census" initials="HE" lastIdx="1" clrIdx="2">
    <p:extLst>
      <p:ext uri="{19B8F6BF-5375-455C-9EA6-DF929625EA0E}">
        <p15:presenceInfo xmlns:p15="http://schemas.microsoft.com/office/powerpoint/2012/main" userId="Hamilton, Evadney@Cens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900"/>
    <a:srgbClr val="1C3B5F"/>
    <a:srgbClr val="FF9933"/>
    <a:srgbClr val="FF9966"/>
    <a:srgbClr val="B96B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94" autoAdjust="0"/>
  </p:normalViewPr>
  <p:slideViewPr>
    <p:cSldViewPr snapToGrid="0">
      <p:cViewPr varScale="1">
        <p:scale>
          <a:sx n="110" d="100"/>
          <a:sy n="110" d="100"/>
        </p:scale>
        <p:origin x="420" y="1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1F1C1A0-2B9C-4F14-A052-F3F44CB58FE9}" type="datetimeFigureOut">
              <a:rPr lang="en-US" smtClean="0"/>
              <a:t>2/28/2020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F8A6A9C-D12A-478A-B8FD-37E73F4FCAA6}" type="slidenum">
              <a:rPr lang="en-US" smtClean="0"/>
              <a:t>‹#›</a:t>
            </a:fld>
            <a:endParaRPr lang="en-US" dirty="0"/>
          </a:p>
        </p:txBody>
      </p:sp>
    </p:spTree>
    <p:extLst>
      <p:ext uri="{BB962C8B-B14F-4D97-AF65-F5344CB8AC3E}">
        <p14:creationId xmlns:p14="http://schemas.microsoft.com/office/powerpoint/2010/main" val="33554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2020census.gov/"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census.gov/programs-surveys/decennial-census/2020-census/planning-management/language-resources/language-guides.html"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ww.census.gov/library/video/2019/preview-2020-census-video-language-guide.html"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6225" y="317500"/>
            <a:ext cx="3222625" cy="2417763"/>
          </a:xfrm>
        </p:spPr>
      </p:sp>
      <p:sp>
        <p:nvSpPr>
          <p:cNvPr id="3" name="Notes Placeholder 2"/>
          <p:cNvSpPr>
            <a:spLocks noGrp="1"/>
          </p:cNvSpPr>
          <p:nvPr>
            <p:ph type="body" idx="1"/>
          </p:nvPr>
        </p:nvSpPr>
        <p:spPr>
          <a:xfrm>
            <a:off x="273832" y="2735637"/>
            <a:ext cx="6466593" cy="6427731"/>
          </a:xfrm>
        </p:spPr>
        <p:txBody>
          <a:bodyPr>
            <a:norm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s-US" sz="1200" b="1" i="0" u="none" kern="1200" baseline="0" dirty="0">
                <a:solidFill>
                  <a:schemeClr val="tx1"/>
                </a:solidFill>
                <a:effectLst/>
                <a:latin typeface="+mn-lt"/>
                <a:ea typeface="+mn-ea"/>
                <a:cs typeface="+mn-cs"/>
              </a:rPr>
              <a:t>Guion del facilitador: </a:t>
            </a:r>
            <a:r>
              <a:rPr lang="es-US" sz="1200" b="0" i="1" u="none" kern="1200" baseline="0" dirty="0">
                <a:solidFill>
                  <a:schemeClr val="tx1"/>
                </a:solidFill>
                <a:effectLst/>
                <a:latin typeface="+mn-lt"/>
                <a:ea typeface="+mn-ea"/>
                <a:cs typeface="+mn-cs"/>
              </a:rPr>
              <a:t>Bienvenidos a la capacitación del curso introductorio del Centro de Asistencia para el Cuestionario (Questionnaire Assistance Center, QAC) para el personal y los voluntarios. Mi nombre es &lt;nombre del instructor&gt;. Antes de comenzar, vamos a asegurarnos de que todos los participantes hayan ingresado y estén sentados.</a:t>
            </a:r>
            <a:endParaRPr lang="es-US" i="1"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789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baseline="0" dirty="0"/>
              <a:t>Nota para el facilitador: </a:t>
            </a:r>
            <a:r>
              <a:rPr lang="es-US" sz="1400" b="0" i="0" u="none" baseline="0" dirty="0"/>
              <a:t>Revise con los participantes el rol de la Oficina de Recuento Completo de California: Censo 2020 (“Oficina del Censo de California”). Pregunte si los participantes tienen alguna duda y aclare lo que sea necesario.</a:t>
            </a:r>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9487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baseline="0" dirty="0"/>
              <a:t>Nota para el facilitador: </a:t>
            </a:r>
            <a:r>
              <a:rPr lang="es-US" sz="1400" b="0" i="0" u="none" baseline="0" dirty="0"/>
              <a:t>Revise con los participantes las áreas primordiales de responsabilidad de la Oficina de Recuento Completo de California: Censo 2020 (“Oficina del Censo de California”).</a:t>
            </a:r>
          </a:p>
          <a:p>
            <a:pPr algn="l" rtl="0"/>
            <a:r>
              <a:rPr lang="es-US" sz="1200" b="0" i="0" u="none" kern="1200" baseline="0" dirty="0">
                <a:solidFill>
                  <a:schemeClr val="tx1"/>
                </a:solidFill>
                <a:effectLst/>
                <a:latin typeface="+mn-lt"/>
                <a:ea typeface="+mn-ea"/>
                <a:cs typeface="+mn-cs"/>
              </a:rPr>
              <a:t>Haga notar a los participantes que, aunque la USCB puede alcanzar y censar a muchos californianos, no puede alcanzar ni censar a todos los californianos, en particular a aquellos que viven en las áreas más difíciles de contar. Aquí es donde la Oficina del Censo de California y los socios comunitarios que organizan los Centros de Asistencia para el Cuestionario (QAC) cumplen un papel vital para asegurar un recuento completo de todos los californianos.</a:t>
            </a:r>
          </a:p>
          <a:p>
            <a:pPr algn="l" rtl="0"/>
            <a:r>
              <a:rPr lang="es-US" sz="1200" b="0" i="0" u="none" baseline="0" dirty="0"/>
              <a:t>Pregunte si los participantes tienen alguna duda y aclare lo que sea necesario.</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088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baseline="0" dirty="0"/>
              <a:t>Nota para el facilitador: </a:t>
            </a:r>
            <a:r>
              <a:rPr lang="es-US" sz="1400" b="0" i="0" u="none" baseline="0" dirty="0"/>
              <a:t>Revise con los participantes el rol de los socios comunitarios. </a:t>
            </a:r>
            <a:r>
              <a:rPr lang="es-US" sz="1400" b="1" i="0" u="none" baseline="0" dirty="0">
                <a:highlight>
                  <a:srgbClr val="FFFF00"/>
                </a:highlight>
              </a:rPr>
              <a:t>Remárqueles</a:t>
            </a:r>
            <a:r>
              <a:rPr lang="es-US" sz="1400" b="1" i="0" u="none" baseline="0" dirty="0"/>
              <a:t> a los participantes</a:t>
            </a:r>
            <a:r>
              <a:rPr lang="es-US" sz="1400" b="0" i="0" u="none" baseline="0" dirty="0"/>
              <a:t> que hay muchos tipos de socios: las organizaciones administrativas y comunitarias (administrative community-based organizations, ACBO), el condado y la ciudad, los comités locales de recuento completo y las organizaciones de base comunitaria (community-based organizations, CBO) estatales, regionales y locales. </a:t>
            </a:r>
            <a:r>
              <a:rPr lang="es-US" sz="1400" b="1" i="0" u="none" baseline="0" dirty="0"/>
              <a:t>Pregunte si los participantes</a:t>
            </a:r>
            <a:r>
              <a:rPr lang="es-US" sz="1400" b="0" i="0" u="none" baseline="0" dirty="0"/>
              <a:t> tienen alguna duda y aclare lo que sea necesario.</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3516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baseline="0" dirty="0"/>
              <a:t>Nota para el facilitador: </a:t>
            </a:r>
            <a:r>
              <a:rPr lang="es-US" sz="1400" b="0" i="0" u="none" baseline="0" dirty="0"/>
              <a:t>Revise con los participantes la responsabilidad primordial de los socios comunitarios. </a:t>
            </a:r>
            <a:r>
              <a:rPr lang="es-US" sz="1200" b="1" i="0" u="none" kern="1200" baseline="0" dirty="0">
                <a:solidFill>
                  <a:schemeClr val="tx1"/>
                </a:solidFill>
                <a:effectLst/>
                <a:latin typeface="+mn-lt"/>
                <a:ea typeface="+mn-ea"/>
                <a:cs typeface="+mn-cs"/>
              </a:rPr>
              <a:t>Haga notar a los participantes</a:t>
            </a:r>
            <a:r>
              <a:rPr lang="es-US" sz="1200" b="0" i="0" u="none" kern="1200" baseline="0" dirty="0">
                <a:solidFill>
                  <a:schemeClr val="tx1"/>
                </a:solidFill>
                <a:effectLst/>
                <a:latin typeface="+mn-lt"/>
                <a:ea typeface="+mn-ea"/>
                <a:cs typeface="+mn-cs"/>
              </a:rPr>
              <a:t> que, aunque la USCB puede alcanzar y censar a muchos californianos, no puede alcanzar ni censar a todos los californianos, en particular a aquellos que viven en las áreas más difíciles de contar. Aquí es donde la Oficina del Censo de California y los socios comunitarios que organizan los Centros de Asistencia para el Cuestionario (QAC) cumplen un papel vital para asegurar un recuento completo de todos los californianos. </a:t>
            </a:r>
            <a:r>
              <a:rPr lang="es-US" sz="1200" b="1" i="0" u="none" baseline="0" dirty="0"/>
              <a:t>Pregunte si los participantes</a:t>
            </a:r>
            <a:r>
              <a:rPr lang="es-US" sz="1200" b="0" i="0" u="none" baseline="0" dirty="0"/>
              <a:t> tienen alguna duda y aclare lo que sea necesario.</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0156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baseline="0" dirty="0"/>
              <a:t>Nota para el facilitador: </a:t>
            </a:r>
            <a:r>
              <a:rPr lang="es-US" sz="1400" b="0" i="0" u="none" baseline="0" dirty="0"/>
              <a:t>Revise con los participantes el rol de los Centros de Asistencia para el Cuestionario (QAC). Pregunte si los participantes tienen alguna duda y aclare lo que sea necesario. El facilitador también puede dar a algunos socios ejemplos concretos de los sitios de QAC de la zona o el número total de los sitios organizados.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2105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baseline="0" dirty="0"/>
              <a:t>Nota para el facilitador: </a:t>
            </a:r>
            <a:r>
              <a:rPr lang="es-US" sz="1400" b="0" i="0" u="none" baseline="0" dirty="0"/>
              <a:t>Revise con los participantes las áreas de responsabilidad primordiales del personal y los voluntarios del QAC. Pregunte si los participantes tienen alguna duda y aclare lo que sea necesario.</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439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Guion del facilitador:</a:t>
            </a:r>
            <a:r>
              <a:rPr lang="es-US" sz="1400" b="0" i="0" u="none" kern="1200" baseline="0" dirty="0">
                <a:solidFill>
                  <a:schemeClr val="tx1"/>
                </a:solidFill>
                <a:effectLst/>
                <a:latin typeface="+mn-lt"/>
                <a:ea typeface="+mn-ea"/>
                <a:cs typeface="+mn-cs"/>
              </a:rPr>
              <a:t> </a:t>
            </a:r>
            <a:r>
              <a:rPr lang="es-US" sz="1400" b="0" i="1" u="none" kern="1200" baseline="0" dirty="0">
                <a:solidFill>
                  <a:schemeClr val="tx1"/>
                </a:solidFill>
                <a:effectLst/>
                <a:latin typeface="+mn-lt"/>
                <a:ea typeface="+mn-ea"/>
                <a:cs typeface="+mn-cs"/>
              </a:rPr>
              <a:t>Veamos algunas cuestiones importantes que deben saber. Primero, como miembros del personal o voluntarios del QAC, deben usar sus credenciales cuando estén en un QAC.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Nota para el facilitador: </a:t>
            </a:r>
            <a:r>
              <a:rPr lang="es-US" sz="1600" b="0" i="0" u="none" baseline="0" dirty="0"/>
              <a:t>Pregunte si los participantes tienen alguna duda y aclare lo que sea necesario.</a:t>
            </a:r>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0201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200" b="1" i="0" u="none" kern="1200" baseline="0" dirty="0">
                <a:solidFill>
                  <a:schemeClr val="tx1"/>
                </a:solidFill>
                <a:effectLst/>
                <a:latin typeface="+mn-lt"/>
                <a:ea typeface="+mn-ea"/>
                <a:cs typeface="+mn-cs"/>
              </a:rPr>
              <a:t>Guion del facilitador:</a:t>
            </a:r>
            <a:r>
              <a:rPr lang="es-US" sz="1200" b="0" i="0" u="none" kern="1200" baseline="0" dirty="0">
                <a:solidFill>
                  <a:schemeClr val="tx1"/>
                </a:solidFill>
                <a:effectLst/>
                <a:latin typeface="+mn-lt"/>
                <a:ea typeface="+mn-ea"/>
                <a:cs typeface="+mn-cs"/>
              </a:rPr>
              <a:t> </a:t>
            </a:r>
            <a:r>
              <a:rPr lang="es-US" sz="1200" b="0" i="1" u="none" kern="1200" baseline="0" dirty="0">
                <a:solidFill>
                  <a:schemeClr val="tx1"/>
                </a:solidFill>
                <a:effectLst/>
                <a:latin typeface="+mn-lt"/>
                <a:ea typeface="+mn-ea"/>
                <a:cs typeface="+mn-cs"/>
              </a:rPr>
              <a:t>También es importante que ustedes: </a:t>
            </a:r>
            <a:r>
              <a:rPr lang="es-US" sz="1200" b="1" i="1" u="none" kern="1200" baseline="0" dirty="0">
                <a:solidFill>
                  <a:schemeClr val="tx1"/>
                </a:solidFill>
                <a:effectLst/>
                <a:latin typeface="+mn-lt"/>
                <a:ea typeface="+mn-ea"/>
                <a:cs typeface="+mn-cs"/>
              </a:rPr>
              <a:t>1)</a:t>
            </a:r>
            <a:r>
              <a:rPr lang="es-US" sz="1200" b="0" i="1" u="none" kern="1200" baseline="0" dirty="0">
                <a:solidFill>
                  <a:schemeClr val="tx1"/>
                </a:solidFill>
                <a:effectLst/>
                <a:latin typeface="+mn-lt"/>
                <a:ea typeface="+mn-ea"/>
                <a:cs typeface="+mn-cs"/>
              </a:rPr>
              <a:t> dejen en claro que no son empleados de la USCB cuando los miembros de la comunidad les pregunten, y </a:t>
            </a:r>
            <a:r>
              <a:rPr lang="es-US" sz="1200" b="1" i="1" u="none" kern="1200" baseline="0" dirty="0">
                <a:solidFill>
                  <a:schemeClr val="tx1"/>
                </a:solidFill>
                <a:effectLst/>
                <a:latin typeface="+mn-lt"/>
                <a:ea typeface="+mn-ea"/>
                <a:cs typeface="+mn-cs"/>
              </a:rPr>
              <a:t>2)</a:t>
            </a:r>
            <a:r>
              <a:rPr lang="es-US" sz="1200" b="0" i="1" u="none" kern="1200" baseline="0" dirty="0">
                <a:solidFill>
                  <a:schemeClr val="tx1"/>
                </a:solidFill>
                <a:effectLst/>
                <a:latin typeface="+mn-lt"/>
                <a:ea typeface="+mn-ea"/>
                <a:cs typeface="+mn-cs"/>
              </a:rPr>
              <a:t> siempre identifíquense como miembros del personal o voluntarios de &lt;nombre de la organización asociada&gt;.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200" b="1" i="0" u="none" kern="1200" baseline="0" dirty="0">
                <a:solidFill>
                  <a:schemeClr val="tx1"/>
                </a:solidFill>
                <a:effectLst/>
                <a:latin typeface="+mn-lt"/>
                <a:ea typeface="+mn-ea"/>
                <a:cs typeface="+mn-cs"/>
              </a:rPr>
              <a:t>Nota para el facilitador: </a:t>
            </a:r>
            <a:r>
              <a:rPr lang="es-US" sz="1400" b="0" i="0" u="none" baseline="0" dirty="0"/>
              <a:t>Pregunte si los participantes tienen alguna duda y aclare lo que sea necesario.</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2406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Guion del facilitador:</a:t>
            </a:r>
            <a:r>
              <a:rPr lang="es-US" sz="1400" b="0" i="0" u="none" kern="1200" baseline="0" dirty="0">
                <a:solidFill>
                  <a:schemeClr val="tx1"/>
                </a:solidFill>
                <a:effectLst/>
                <a:latin typeface="+mn-lt"/>
                <a:ea typeface="+mn-ea"/>
                <a:cs typeface="+mn-cs"/>
              </a:rPr>
              <a:t> </a:t>
            </a:r>
            <a:r>
              <a:rPr lang="es-US" sz="1400" b="0" i="1" u="none" kern="1200" baseline="0" dirty="0">
                <a:solidFill>
                  <a:schemeClr val="tx1"/>
                </a:solidFill>
                <a:effectLst/>
                <a:latin typeface="+mn-lt"/>
                <a:ea typeface="+mn-ea"/>
                <a:cs typeface="+mn-cs"/>
              </a:rPr>
              <a:t>Es importante que se mantengan alerta observando periódicamente las actividades del QAC. Informen, en persona o por teléfono, cualquier actividad sospechosa que observen </a:t>
            </a:r>
            <a:r>
              <a:rPr lang="es-US" sz="1200" b="0" i="1" u="none" kern="1200" baseline="0" dirty="0">
                <a:solidFill>
                  <a:schemeClr val="tx1"/>
                </a:solidFill>
                <a:effectLst/>
                <a:latin typeface="+mn-lt"/>
                <a:ea typeface="+mn-ea"/>
                <a:cs typeface="+mn-cs"/>
              </a:rPr>
              <a:t>a su líder del censo o a su socio contratado por el censo.</a:t>
            </a:r>
            <a:endParaRPr lang="es-US" sz="14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Nota para el facilitador: </a:t>
            </a:r>
            <a:r>
              <a:rPr lang="es-US" sz="1600" b="1" i="0" u="none" baseline="0" dirty="0"/>
              <a:t>Lea y analice</a:t>
            </a:r>
            <a:r>
              <a:rPr lang="es-US" sz="1600" b="0" i="0" u="none" baseline="0" dirty="0"/>
              <a:t> los ejemplos de las actividades sospechosas con los participantes. </a:t>
            </a:r>
            <a:r>
              <a:rPr lang="es-US" sz="1600" b="1" i="0" u="none" baseline="0" dirty="0"/>
              <a:t>Pregunte si los participantes</a:t>
            </a:r>
            <a:r>
              <a:rPr lang="es-US" sz="1600" b="0" i="0" u="none" baseline="0" dirty="0"/>
              <a:t> tienen alguna duda y aclare lo que sea necesario.</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6878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Guion del facilitador:</a:t>
            </a:r>
            <a:r>
              <a:rPr lang="es-US" sz="1400" b="0" i="0" u="none" kern="1200" baseline="0" dirty="0">
                <a:solidFill>
                  <a:schemeClr val="tx1"/>
                </a:solidFill>
                <a:effectLst/>
                <a:latin typeface="+mn-lt"/>
                <a:ea typeface="+mn-ea"/>
                <a:cs typeface="+mn-cs"/>
              </a:rPr>
              <a:t> </a:t>
            </a:r>
            <a:r>
              <a:rPr lang="es-US" sz="1400" b="0" i="1" u="none" kern="1200" baseline="0" dirty="0">
                <a:solidFill>
                  <a:schemeClr val="tx1"/>
                </a:solidFill>
                <a:effectLst/>
                <a:latin typeface="+mn-lt"/>
                <a:ea typeface="+mn-ea"/>
                <a:cs typeface="+mn-cs"/>
              </a:rPr>
              <a:t>Es importante que revisen periódicamente las estaciones de trabajo con dispositivos del QAC para controlar: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Both"/>
              <a:tabLst/>
              <a:defRPr/>
            </a:pPr>
            <a:r>
              <a:rPr lang="es-US" sz="1400" b="0" i="1" u="none" kern="1200" baseline="0" dirty="0">
                <a:solidFill>
                  <a:schemeClr val="tx1"/>
                </a:solidFill>
                <a:effectLst/>
                <a:latin typeface="+mn-lt"/>
                <a:ea typeface="+mn-ea"/>
                <a:cs typeface="+mn-cs"/>
              </a:rPr>
              <a:t>Que las estaciones de trabajo con dispositivos que no use un miembro de la comunidad tengan las pantallas bloqueadas.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Both"/>
              <a:tabLst/>
              <a:defRPr/>
            </a:pPr>
            <a:r>
              <a:rPr lang="es-US" sz="1400" b="0" i="1" u="none" kern="1200" baseline="0" dirty="0">
                <a:solidFill>
                  <a:schemeClr val="tx1"/>
                </a:solidFill>
                <a:effectLst/>
                <a:latin typeface="+mn-lt"/>
                <a:ea typeface="+mn-ea"/>
                <a:cs typeface="+mn-cs"/>
              </a:rPr>
              <a:t>Que la página de inicio o la URL del atajo del escritorio esté dirigiendo a los miembros de la comunidad al sitio web actual del Censo 2020 en </a:t>
            </a:r>
            <a:r>
              <a:rPr lang="es-US" sz="1400" b="1" i="0" u="sng" baseline="0" dirty="0">
                <a:solidFill>
                  <a:schemeClr val="bg2">
                    <a:lumMod val="50000"/>
                  </a:schemeClr>
                </a:solidFill>
                <a:hlinkClick r:id="rId3">
                  <a:extLst>
                    <a:ext uri="{A12FA001-AC4F-418D-AE19-62706E023703}">
                      <ahyp:hlinkClr xmlns:ahyp="http://schemas.microsoft.com/office/drawing/2018/hyperlinkcolor" val="tx"/>
                    </a:ext>
                  </a:extLst>
                </a:hlinkClick>
              </a:rPr>
              <a:t>https://www.2020census.gov/</a:t>
            </a:r>
            <a:r>
              <a:rPr lang="es-US" sz="1400" b="0" i="0" u="none" baseline="0" dirty="0">
                <a:solidFill>
                  <a:schemeClr val="bg2">
                    <a:lumMod val="50000"/>
                  </a:schemeClr>
                </a:solidFill>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Both"/>
              <a:tabLst/>
              <a:defRPr/>
            </a:pPr>
            <a:r>
              <a:rPr lang="es-US" sz="1400" b="0" i="1" u="none" kern="1200" baseline="0" dirty="0">
                <a:solidFill>
                  <a:schemeClr val="bg2">
                    <a:lumMod val="50000"/>
                  </a:schemeClr>
                </a:solidFill>
                <a:effectLst/>
                <a:latin typeface="+mn-lt"/>
                <a:ea typeface="+mn-ea"/>
                <a:cs typeface="+mn-cs"/>
              </a:rPr>
              <a:t>Que las estaciones de trabajo con dispositivos estén etiquetadas correctamente con materiales y señalización de la Oficina del Censo de California.</a:t>
            </a:r>
            <a:endParaRPr lang="es-US" sz="1600" b="0" i="1" u="none" kern="1200" dirty="0">
              <a:solidFill>
                <a:schemeClr val="bg2">
                  <a:lumMod val="50000"/>
                </a:schemeClr>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200" b="1" i="0" u="none" kern="1200" baseline="0" dirty="0">
                <a:solidFill>
                  <a:schemeClr val="tx1"/>
                </a:solidFill>
                <a:effectLst/>
                <a:latin typeface="+mn-lt"/>
                <a:ea typeface="+mn-ea"/>
                <a:cs typeface="+mn-cs"/>
              </a:rPr>
              <a:t>Nota para el facilitador: </a:t>
            </a:r>
            <a:r>
              <a:rPr lang="es-US" sz="1400" b="0" i="0" u="none" baseline="0" dirty="0"/>
              <a:t>Pregunte si los participantes tienen alguna duda y aclare lo que sea necesario.</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9989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Guion del facilitador: </a:t>
            </a:r>
            <a:r>
              <a:rPr lang="es-US" sz="1400" b="0" i="1" u="none" kern="1200" baseline="0" dirty="0">
                <a:solidFill>
                  <a:schemeClr val="tx1"/>
                </a:solidFill>
                <a:effectLst/>
                <a:latin typeface="+mn-lt"/>
                <a:ea typeface="+mn-ea"/>
                <a:cs typeface="+mn-cs"/>
              </a:rPr>
              <a:t>Veamos lo que abarcará esta capacitación.</a:t>
            </a:r>
            <a:endParaRPr lang="es-US" sz="1400" i="1" dirty="0"/>
          </a:p>
          <a:p>
            <a:pPr marL="0" indent="0" algn="l" rtl="0">
              <a:buFont typeface="Arial" panose="020B0604020202020204" pitchFamily="34" charset="0"/>
              <a:buNone/>
            </a:pPr>
            <a:r>
              <a:rPr lang="es-US" sz="1400" b="1" i="0" u="none" baseline="0" dirty="0"/>
              <a:t>Nota para el facilitador: </a:t>
            </a:r>
            <a:r>
              <a:rPr lang="es-US" sz="1400" b="0" i="0" u="none" baseline="0" dirty="0"/>
              <a:t>Revise con los participantes las secciones y los resúmenes de los temas para la capacitación del curso introductorio del QAC.</a:t>
            </a:r>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86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Guion del facilitador:</a:t>
            </a:r>
            <a:r>
              <a:rPr lang="es-US" sz="1400" b="0" i="0" u="none" kern="1200" baseline="0" dirty="0">
                <a:solidFill>
                  <a:schemeClr val="tx1"/>
                </a:solidFill>
                <a:effectLst/>
                <a:latin typeface="+mn-lt"/>
                <a:ea typeface="+mn-ea"/>
                <a:cs typeface="+mn-cs"/>
              </a:rPr>
              <a:t> </a:t>
            </a:r>
            <a:r>
              <a:rPr lang="es-US" sz="1400" b="0" i="1" u="none" kern="1200" baseline="0" dirty="0">
                <a:solidFill>
                  <a:schemeClr val="tx1"/>
                </a:solidFill>
                <a:effectLst/>
                <a:latin typeface="+mn-lt"/>
                <a:ea typeface="+mn-ea"/>
                <a:cs typeface="+mn-cs"/>
              </a:rPr>
              <a:t>Es importante que mantengan el entorno del QAC de manera que cree una experiencia libre de interferencias para los miembros de la comunidad que completen el cuestionario del Censo 2020.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Nota para el facilitador: </a:t>
            </a:r>
            <a:r>
              <a:rPr lang="es-US" sz="1400" b="0" i="0" u="none" kern="1200" baseline="0" dirty="0">
                <a:solidFill>
                  <a:schemeClr val="tx1"/>
                </a:solidFill>
                <a:effectLst/>
                <a:latin typeface="+mn-lt"/>
                <a:ea typeface="+mn-ea"/>
                <a:cs typeface="+mn-cs"/>
              </a:rPr>
              <a:t>Pídales a los participantes que lean con usted en voz alta los consejos para mantener la privacidad.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2922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anose="020B0604020202020204" pitchFamily="34" charset="0"/>
              <a:buNone/>
            </a:pPr>
            <a:r>
              <a:rPr lang="es-US" sz="1400" b="1" i="0" u="none" baseline="0" dirty="0"/>
              <a:t>Nota para el facilitador:</a:t>
            </a:r>
            <a:r>
              <a:rPr lang="es-US" sz="1400" b="0" i="0" u="none" baseline="0" dirty="0"/>
              <a:t> Pídales a los participantes que lean con usted en voz alta el contenido de la dispositiva. Pregunte si los participantes tienen alguna duda y aclare lo que sea necesario.</a:t>
            </a:r>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1157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Guion del facilitador:</a:t>
            </a:r>
            <a:r>
              <a:rPr lang="es-US" sz="1400" b="0" i="0" u="none" kern="1200" baseline="0" dirty="0">
                <a:solidFill>
                  <a:schemeClr val="tx1"/>
                </a:solidFill>
                <a:effectLst/>
                <a:latin typeface="+mn-lt"/>
                <a:ea typeface="+mn-ea"/>
                <a:cs typeface="+mn-cs"/>
              </a:rPr>
              <a:t> </a:t>
            </a:r>
            <a:r>
              <a:rPr lang="es-US" sz="1400" b="0" i="1" u="none" kern="1200" baseline="0" dirty="0">
                <a:solidFill>
                  <a:schemeClr val="tx1"/>
                </a:solidFill>
                <a:effectLst/>
                <a:latin typeface="+mn-lt"/>
                <a:ea typeface="+mn-ea"/>
                <a:cs typeface="+mn-cs"/>
              </a:rPr>
              <a:t>Es importante que ayuden a los miembros de la comunidad que necesitan apoyo en su idioma o que los conecten a los recursos de apoyo en idiomas distintos del inglés de la USCB a través de Internet, por teléfono o con sus guías de idiomas impresas o en video.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Nota para el facilitador: </a:t>
            </a:r>
            <a:r>
              <a:rPr lang="es-US" sz="1400" b="0" i="0" u="none" kern="1200" baseline="0" dirty="0">
                <a:solidFill>
                  <a:schemeClr val="tx1"/>
                </a:solidFill>
                <a:effectLst/>
                <a:latin typeface="+mn-lt"/>
                <a:ea typeface="+mn-ea"/>
                <a:cs typeface="+mn-cs"/>
              </a:rPr>
              <a:t>Pregunte si los participantes tienen alguna duda y aclare lo que sea necesario. </a:t>
            </a:r>
            <a:r>
              <a:rPr lang="es-US" sz="1400" b="1" i="0" u="none" kern="1200" baseline="0" dirty="0">
                <a:solidFill>
                  <a:schemeClr val="tx1"/>
                </a:solidFill>
                <a:effectLst/>
                <a:latin typeface="+mn-lt"/>
                <a:ea typeface="+mn-ea"/>
                <a:cs typeface="+mn-cs"/>
              </a:rPr>
              <a:t>[Para obtener más información sobre los idiomas y los recursos disponibles, consulte las diapositivas 42-44.] Opcional: </a:t>
            </a:r>
            <a:r>
              <a:rPr lang="es-US" sz="1400" b="0" i="0" u="none" kern="1200" baseline="0" dirty="0">
                <a:solidFill>
                  <a:schemeClr val="tx1"/>
                </a:solidFill>
                <a:effectLst/>
                <a:latin typeface="+mn-lt"/>
                <a:ea typeface="+mn-ea"/>
                <a:cs typeface="+mn-cs"/>
              </a:rPr>
              <a:t>Los instructores que quieran dar consejos a los participantes sobre cómo ayudar a los miembros de la comunidad pueden consultar el manual para el instructor, talleres 5 y 6.</a:t>
            </a: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0941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Guion del facilitador:</a:t>
            </a:r>
            <a:r>
              <a:rPr lang="es-US" sz="1400" b="0" i="0" u="none" kern="1200" baseline="0" dirty="0">
                <a:solidFill>
                  <a:schemeClr val="tx1"/>
                </a:solidFill>
                <a:effectLst/>
                <a:latin typeface="+mn-lt"/>
                <a:ea typeface="+mn-ea"/>
                <a:cs typeface="+mn-cs"/>
              </a:rPr>
              <a:t> </a:t>
            </a:r>
            <a:r>
              <a:rPr lang="es-US" sz="1400" b="0" i="1" u="none" kern="1200" baseline="0" dirty="0">
                <a:solidFill>
                  <a:schemeClr val="tx1"/>
                </a:solidFill>
                <a:effectLst/>
                <a:latin typeface="+mn-lt"/>
                <a:ea typeface="+mn-ea"/>
                <a:cs typeface="+mn-cs"/>
              </a:rPr>
              <a:t>Es importante que ayuden a los miembros de la comunidad que necesitan acceso a un teléfono para completar el Censo 2020 por teléfono a través del </a:t>
            </a:r>
            <a:r>
              <a:rPr lang="es-MX" sz="1200" i="1" kern="1200" dirty="0">
                <a:solidFill>
                  <a:schemeClr val="tx1"/>
                </a:solidFill>
                <a:effectLst/>
                <a:latin typeface="+mn-lt"/>
                <a:ea typeface="+mn-ea"/>
                <a:cs typeface="+mn-cs"/>
              </a:rPr>
              <a:t>Centro de Atención Telefónica de Idiomas de la USCB.</a:t>
            </a: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0" i="1" u="none" kern="1200" baseline="0" dirty="0">
                <a:solidFill>
                  <a:schemeClr val="tx1"/>
                </a:solidFill>
                <a:effectLst/>
                <a:latin typeface="+mn-lt"/>
                <a:ea typeface="+mn-ea"/>
                <a:cs typeface="+mn-cs"/>
              </a:rPr>
              <a:t>Asegúrense de que, si los miembros de la comunidad necesitan apoyo en su idioma, ustedes los conecten al número telefónico apropiado.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Nota para el facilitador: </a:t>
            </a:r>
            <a:r>
              <a:rPr lang="es-US" sz="1400" b="0" i="0" u="none" kern="1200" baseline="0" dirty="0">
                <a:solidFill>
                  <a:schemeClr val="tx1"/>
                </a:solidFill>
                <a:effectLst/>
                <a:latin typeface="+mn-lt"/>
                <a:ea typeface="+mn-ea"/>
                <a:cs typeface="+mn-cs"/>
              </a:rPr>
              <a:t>Pregunte si los participantes tienen alguna duda y aclare lo que sea necesario.</a:t>
            </a:r>
            <a:endParaRPr lang="es-US" sz="1400" dirty="0"/>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763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Guion del facilitador:</a:t>
            </a:r>
            <a:r>
              <a:rPr lang="es-US" sz="1400" b="0" i="0" u="none" kern="1200" baseline="0" dirty="0">
                <a:solidFill>
                  <a:schemeClr val="tx1"/>
                </a:solidFill>
                <a:effectLst/>
                <a:latin typeface="+mn-lt"/>
                <a:ea typeface="+mn-ea"/>
                <a:cs typeface="+mn-cs"/>
              </a:rPr>
              <a:t> </a:t>
            </a:r>
            <a:r>
              <a:rPr lang="es-US" sz="1400" b="0" i="1" u="none" kern="1200" baseline="0" dirty="0">
                <a:solidFill>
                  <a:schemeClr val="tx1"/>
                </a:solidFill>
                <a:effectLst/>
                <a:latin typeface="+mn-lt"/>
                <a:ea typeface="+mn-ea"/>
                <a:cs typeface="+mn-cs"/>
              </a:rPr>
              <a:t>Es importante que ayuden a los miembros de la comunidad con discapacidad que soliciten adaptaciones conectándolos al recurso apropiado de la USCB (p. ej., el acceso telefónico mediante un teléfono de texto (teletypewriter, TT) o teletipo (teletype, TTY), la guía de idiomas en lenguaje de señas americano (American Sign Language, ASL), la guía de idiomas en letra grande o la guía de idiomas impresa en braille.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Nota para el facilitador: </a:t>
            </a:r>
            <a:r>
              <a:rPr lang="es-US" sz="1400" b="0" i="0" u="none" kern="1200" baseline="0" dirty="0">
                <a:solidFill>
                  <a:schemeClr val="tx1"/>
                </a:solidFill>
                <a:effectLst/>
                <a:latin typeface="+mn-lt"/>
                <a:ea typeface="+mn-ea"/>
                <a:cs typeface="+mn-cs"/>
              </a:rPr>
              <a:t>Pregunte si los participantes tienen alguna duda y aclare lo que sea necesario.</a:t>
            </a: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0794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Guion del facilitador:</a:t>
            </a:r>
            <a:r>
              <a:rPr lang="es-US" sz="1400" b="0" i="0" u="none" kern="1200" baseline="0" dirty="0">
                <a:solidFill>
                  <a:schemeClr val="tx1"/>
                </a:solidFill>
                <a:effectLst/>
                <a:latin typeface="+mn-lt"/>
                <a:ea typeface="+mn-ea"/>
                <a:cs typeface="+mn-cs"/>
              </a:rPr>
              <a:t> </a:t>
            </a:r>
            <a:r>
              <a:rPr lang="es-US" sz="1400" b="0" i="1" u="none" kern="1200" baseline="0" dirty="0">
                <a:solidFill>
                  <a:schemeClr val="tx1"/>
                </a:solidFill>
                <a:effectLst/>
                <a:latin typeface="+mn-lt"/>
                <a:ea typeface="+mn-ea"/>
                <a:cs typeface="+mn-cs"/>
              </a:rPr>
              <a:t>Es importante que ustedes: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Both"/>
              <a:tabLst/>
              <a:defRPr/>
            </a:pPr>
            <a:r>
              <a:rPr lang="es-US" sz="1400" b="0" i="1" u="none" kern="1200" baseline="0" dirty="0">
                <a:solidFill>
                  <a:schemeClr val="tx1"/>
                </a:solidFill>
                <a:effectLst/>
                <a:latin typeface="+mn-lt"/>
                <a:ea typeface="+mn-ea"/>
                <a:cs typeface="+mn-cs"/>
              </a:rPr>
              <a:t>Respondan las preguntas de los miembros de la comunidad sobre quién puede censarse como miembro del grupo familiar.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Both"/>
              <a:tabLst/>
              <a:defRPr/>
            </a:pPr>
            <a:r>
              <a:rPr lang="es-US" sz="1400" b="0" i="1" u="none" kern="1200" baseline="0" dirty="0">
                <a:solidFill>
                  <a:schemeClr val="tx1"/>
                </a:solidFill>
                <a:effectLst/>
                <a:latin typeface="+mn-lt"/>
                <a:ea typeface="+mn-ea"/>
                <a:cs typeface="+mn-cs"/>
              </a:rPr>
              <a:t>Ofrezcan acceso en línea a los miembros de la comunidad que lo necesiten (p. ej., que no tengan Internet o que tengan acceso insuficiente o limitado a banda ancha).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Nota para el facilitador: </a:t>
            </a:r>
            <a:r>
              <a:rPr lang="es-US" sz="1400" b="0" i="0" u="none" kern="1200" baseline="0" dirty="0">
                <a:solidFill>
                  <a:schemeClr val="tx1"/>
                </a:solidFill>
                <a:effectLst/>
                <a:latin typeface="+mn-lt"/>
                <a:ea typeface="+mn-ea"/>
                <a:cs typeface="+mn-cs"/>
              </a:rPr>
              <a:t>Pregunte si los participantes tienen alguna duda y aclare lo que sea necesario.</a:t>
            </a:r>
            <a:endParaRPr lang="es-US" sz="1400" dirty="0"/>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6694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Guion del facilitador:</a:t>
            </a:r>
            <a:r>
              <a:rPr lang="es-US" sz="1400" b="0" i="0" u="none" kern="1200" baseline="0" dirty="0">
                <a:solidFill>
                  <a:schemeClr val="tx1"/>
                </a:solidFill>
                <a:effectLst/>
                <a:latin typeface="+mn-lt"/>
                <a:ea typeface="+mn-ea"/>
                <a:cs typeface="+mn-cs"/>
              </a:rPr>
              <a:t> </a:t>
            </a:r>
            <a:r>
              <a:rPr lang="es-US" sz="1400" b="0" i="1" u="none" kern="1200" baseline="0" dirty="0">
                <a:solidFill>
                  <a:schemeClr val="tx1"/>
                </a:solidFill>
                <a:effectLst/>
                <a:latin typeface="+mn-lt"/>
                <a:ea typeface="+mn-ea"/>
                <a:cs typeface="+mn-cs"/>
              </a:rPr>
              <a:t>Es importante que ustedes: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Both"/>
              <a:tabLst/>
              <a:defRPr/>
            </a:pPr>
            <a:r>
              <a:rPr lang="es-US" sz="1400" b="0" i="1" u="none" kern="1200" baseline="0" dirty="0">
                <a:solidFill>
                  <a:schemeClr val="tx1"/>
                </a:solidFill>
                <a:effectLst/>
                <a:latin typeface="+mn-lt"/>
                <a:ea typeface="+mn-ea"/>
                <a:cs typeface="+mn-cs"/>
              </a:rPr>
              <a:t>Respondan las preguntas de los miembros de la comunidad sobre quién puede censarse como miembro del grupo familiar.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Both"/>
              <a:tabLst/>
              <a:defRPr/>
            </a:pPr>
            <a:r>
              <a:rPr lang="es-US" sz="1400" b="0" i="1" u="none" kern="1200" baseline="0" dirty="0">
                <a:solidFill>
                  <a:schemeClr val="tx1"/>
                </a:solidFill>
                <a:effectLst/>
                <a:latin typeface="+mn-lt"/>
                <a:ea typeface="+mn-ea"/>
                <a:cs typeface="+mn-cs"/>
              </a:rPr>
              <a:t>Ofrezcan acceso en línea a los miembros de la comunidad que lo necesiten (p. ej., que no tengan Internet o que tengan acceso insuficiente o limitado a banda ancha).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Nota para el facilitador: </a:t>
            </a:r>
            <a:r>
              <a:rPr lang="es-US" sz="1400" b="0" i="0" u="none" kern="1200" baseline="0" dirty="0">
                <a:solidFill>
                  <a:schemeClr val="tx1"/>
                </a:solidFill>
                <a:effectLst/>
                <a:latin typeface="+mn-lt"/>
                <a:ea typeface="+mn-ea"/>
                <a:cs typeface="+mn-cs"/>
              </a:rPr>
              <a:t>Pregunte si los participantes tienen alguna duda y aclare lo que sea necesario.</a:t>
            </a:r>
            <a:endParaRPr lang="es-US" sz="1400" dirty="0"/>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0172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Guion del facilitador:</a:t>
            </a:r>
            <a:r>
              <a:rPr lang="es-US" sz="1400" b="0" i="0" u="none" kern="1200" baseline="0" dirty="0">
                <a:solidFill>
                  <a:schemeClr val="tx1"/>
                </a:solidFill>
                <a:effectLst/>
                <a:latin typeface="+mn-lt"/>
                <a:ea typeface="+mn-ea"/>
                <a:cs typeface="+mn-cs"/>
              </a:rPr>
              <a:t> </a:t>
            </a:r>
            <a:r>
              <a:rPr lang="es-US" sz="1400" b="0" i="1" u="none" kern="1200" baseline="0" dirty="0">
                <a:solidFill>
                  <a:schemeClr val="tx1"/>
                </a:solidFill>
                <a:effectLst/>
                <a:latin typeface="+mn-lt"/>
                <a:ea typeface="+mn-ea"/>
                <a:cs typeface="+mn-cs"/>
              </a:rPr>
              <a:t>Es importante que recuerden algunas cuestiones clave que están prohibidas para el personal o los voluntarios del QAC: </a:t>
            </a:r>
            <a:r>
              <a:rPr lang="es-US" sz="1400" b="1" i="0" u="none" kern="1200" baseline="0" dirty="0">
                <a:solidFill>
                  <a:schemeClr val="tx1"/>
                </a:solidFill>
                <a:effectLst/>
                <a:latin typeface="+mn-lt"/>
                <a:ea typeface="+mn-ea"/>
                <a:cs typeface="+mn-cs"/>
              </a:rPr>
              <a:t>[lea los puntos de la diapositiva]</a:t>
            </a:r>
            <a:r>
              <a:rPr lang="es-US" sz="1400" b="0" i="0" u="none" kern="1200" baseline="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Nota para el facilitador: </a:t>
            </a:r>
            <a:r>
              <a:rPr lang="es-US" sz="1400" b="0" i="0" u="none" kern="1200" baseline="0" dirty="0">
                <a:solidFill>
                  <a:schemeClr val="tx1"/>
                </a:solidFill>
                <a:effectLst/>
                <a:latin typeface="+mn-lt"/>
                <a:ea typeface="+mn-ea"/>
                <a:cs typeface="+mn-cs"/>
              </a:rPr>
              <a:t>Pregunte si los participantes tienen alguna duda y aclare lo que sea necesario.</a:t>
            </a: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184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Guion del facilitador:</a:t>
            </a:r>
            <a:r>
              <a:rPr lang="es-US" sz="1400" b="0" i="0" u="none" kern="1200" baseline="0" dirty="0">
                <a:solidFill>
                  <a:schemeClr val="tx1"/>
                </a:solidFill>
                <a:effectLst/>
                <a:latin typeface="+mn-lt"/>
                <a:ea typeface="+mn-ea"/>
                <a:cs typeface="+mn-cs"/>
              </a:rPr>
              <a:t> </a:t>
            </a:r>
            <a:r>
              <a:rPr lang="es-US" sz="1400" b="0" i="1" u="none" kern="1200" baseline="0" dirty="0">
                <a:solidFill>
                  <a:schemeClr val="tx1"/>
                </a:solidFill>
                <a:effectLst/>
                <a:latin typeface="+mn-lt"/>
                <a:ea typeface="+mn-ea"/>
                <a:cs typeface="+mn-cs"/>
              </a:rPr>
              <a:t>Aquí hay otro “qué no hacer” importante para que recuerde: </a:t>
            </a:r>
            <a:r>
              <a:rPr lang="es-US" sz="1400" b="1" i="0" u="none" kern="1200" baseline="0" dirty="0">
                <a:solidFill>
                  <a:schemeClr val="tx1"/>
                </a:solidFill>
                <a:effectLst/>
                <a:latin typeface="+mn-lt"/>
                <a:ea typeface="+mn-ea"/>
                <a:cs typeface="+mn-cs"/>
              </a:rPr>
              <a:t>[lea el contenido de la diapositiva]</a:t>
            </a:r>
            <a:r>
              <a:rPr lang="es-US" sz="1400" b="0" i="0" u="none" kern="1200" baseline="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Nota para el facilitador: </a:t>
            </a:r>
            <a:r>
              <a:rPr lang="es-US" sz="1400" b="0" i="0" u="none" kern="1200" baseline="0" dirty="0">
                <a:solidFill>
                  <a:schemeClr val="tx1"/>
                </a:solidFill>
                <a:effectLst/>
                <a:latin typeface="+mn-lt"/>
                <a:ea typeface="+mn-ea"/>
                <a:cs typeface="+mn-cs"/>
              </a:rPr>
              <a:t>Pregunte si los participantes tienen alguna duda y aclare lo que sea necesario.</a:t>
            </a:r>
            <a:endParaRPr lang="es-US" sz="1400" dirty="0"/>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2470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Guion del facilitador:</a:t>
            </a:r>
            <a:r>
              <a:rPr lang="es-US" sz="1400" b="0" i="0" u="none" kern="1200" baseline="0" dirty="0">
                <a:solidFill>
                  <a:schemeClr val="tx1"/>
                </a:solidFill>
                <a:effectLst/>
                <a:latin typeface="+mn-lt"/>
                <a:ea typeface="+mn-ea"/>
                <a:cs typeface="+mn-cs"/>
              </a:rPr>
              <a:t> </a:t>
            </a:r>
            <a:r>
              <a:rPr lang="es-US" sz="1400" b="0" i="1" u="none" kern="1200" baseline="0" dirty="0">
                <a:solidFill>
                  <a:schemeClr val="tx1"/>
                </a:solidFill>
                <a:effectLst/>
                <a:latin typeface="+mn-lt"/>
                <a:ea typeface="+mn-ea"/>
                <a:cs typeface="+mn-cs"/>
              </a:rPr>
              <a:t>El último “qué no hacer” es: </a:t>
            </a:r>
            <a:r>
              <a:rPr lang="es-US" sz="1400" b="1" i="0" u="none" kern="1200" baseline="0" dirty="0">
                <a:solidFill>
                  <a:schemeClr val="tx1"/>
                </a:solidFill>
                <a:effectLst/>
                <a:latin typeface="+mn-lt"/>
                <a:ea typeface="+mn-ea"/>
                <a:cs typeface="+mn-cs"/>
              </a:rPr>
              <a:t>[lea el contenido de la diapositiva]</a:t>
            </a:r>
            <a:r>
              <a:rPr lang="es-US" sz="1400" b="0" i="0" u="none" kern="1200" baseline="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Nota para el facilitador: </a:t>
            </a:r>
            <a:r>
              <a:rPr lang="es-US" sz="1400" b="0" i="0" u="none" kern="1200" baseline="0" dirty="0">
                <a:solidFill>
                  <a:schemeClr val="tx1"/>
                </a:solidFill>
                <a:effectLst/>
                <a:latin typeface="+mn-lt"/>
                <a:ea typeface="+mn-ea"/>
                <a:cs typeface="+mn-cs"/>
              </a:rPr>
              <a:t>Pregunte si los participantes tienen alguna duda y aclare lo que sea necesario.</a:t>
            </a:r>
            <a:endParaRPr lang="es-US" sz="1400" dirty="0"/>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082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200" b="1" i="0" u="none" kern="1200" baseline="0" dirty="0">
                <a:solidFill>
                  <a:schemeClr val="tx1"/>
                </a:solidFill>
                <a:effectLst/>
                <a:latin typeface="+mn-lt"/>
                <a:ea typeface="+mn-ea"/>
                <a:cs typeface="+mn-cs"/>
              </a:rPr>
              <a:t>Guion del facilitador: </a:t>
            </a:r>
            <a:r>
              <a:rPr lang="es-US" sz="1200" b="0" i="1" u="none" kern="1200" baseline="0" dirty="0">
                <a:solidFill>
                  <a:schemeClr val="tx1"/>
                </a:solidFill>
                <a:effectLst/>
                <a:latin typeface="+mn-lt"/>
                <a:ea typeface="+mn-ea"/>
                <a:cs typeface="+mn-cs"/>
              </a:rPr>
              <a:t>Ahora, veamos los principios básicos del QAC.</a:t>
            </a:r>
            <a:endParaRPr lang="es-US" i="1" dirty="0"/>
          </a:p>
        </p:txBody>
      </p:sp>
      <p:sp>
        <p:nvSpPr>
          <p:cNvPr id="4" name="Slide Number Placeholder 3"/>
          <p:cNvSpPr>
            <a:spLocks noGrp="1"/>
          </p:cNvSpPr>
          <p:nvPr>
            <p:ph type="sldNum" sz="quarter" idx="5"/>
          </p:nvPr>
        </p:nvSpPr>
        <p:spPr/>
        <p:txBody>
          <a:bodyPr/>
          <a:lstStyle/>
          <a:p>
            <a:pPr algn="l" rtl="0"/>
            <a:fld id="{AF8A6A9C-D12A-478A-B8FD-37E73F4FCAA6}" type="slidenum">
              <a:rPr/>
              <a:t>3</a:t>
            </a:fld>
            <a:endParaRPr lang="es-US" dirty="0"/>
          </a:p>
        </p:txBody>
      </p:sp>
    </p:spTree>
    <p:extLst>
      <p:ext uri="{BB962C8B-B14F-4D97-AF65-F5344CB8AC3E}">
        <p14:creationId xmlns:p14="http://schemas.microsoft.com/office/powerpoint/2010/main" val="1141065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Guion del facilitador:</a:t>
            </a:r>
            <a:r>
              <a:rPr lang="es-US" sz="1400" b="0" i="0" u="none" kern="1200" baseline="0" dirty="0">
                <a:solidFill>
                  <a:schemeClr val="tx1"/>
                </a:solidFill>
                <a:effectLst/>
                <a:latin typeface="+mn-lt"/>
                <a:ea typeface="+mn-ea"/>
                <a:cs typeface="+mn-cs"/>
              </a:rPr>
              <a:t> </a:t>
            </a:r>
            <a:r>
              <a:rPr lang="es-US" sz="1400" b="0" i="1" u="none" kern="1200" baseline="0" dirty="0">
                <a:solidFill>
                  <a:schemeClr val="tx1"/>
                </a:solidFill>
                <a:effectLst/>
                <a:latin typeface="+mn-lt"/>
                <a:ea typeface="+mn-ea"/>
                <a:cs typeface="+mn-cs"/>
              </a:rPr>
              <a:t>Sugerencia: en el reverso de su credencial del Censo 2020 de la Oficina del Censo de California hay un resumen de alto nivel sobre qué hacer y qué no hacer, que puede consultar rápidamente cuando necesite un recordatorio de qué hacer y qué no hacer.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Nota para el facilitador: </a:t>
            </a:r>
            <a:r>
              <a:rPr lang="es-US" sz="1400" b="0" i="0" u="none" kern="1200" baseline="0" dirty="0">
                <a:solidFill>
                  <a:schemeClr val="tx1"/>
                </a:solidFill>
                <a:effectLst/>
                <a:latin typeface="+mn-lt"/>
                <a:ea typeface="+mn-ea"/>
                <a:cs typeface="+mn-cs"/>
              </a:rPr>
              <a:t>Pregunte si los participantes tienen alguna duda y aclare lo que sea necesario.</a:t>
            </a:r>
            <a:endParaRPr lang="es-US" sz="1400" dirty="0"/>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89841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Guion del facilitador:</a:t>
            </a:r>
            <a:r>
              <a:rPr lang="es-US" sz="1400" b="0" i="0" u="none" kern="1200" baseline="0" dirty="0">
                <a:solidFill>
                  <a:schemeClr val="tx1"/>
                </a:solidFill>
                <a:effectLst/>
                <a:latin typeface="+mn-lt"/>
                <a:ea typeface="+mn-ea"/>
                <a:cs typeface="+mn-cs"/>
              </a:rPr>
              <a:t> </a:t>
            </a:r>
            <a:r>
              <a:rPr lang="es-US" sz="1400" b="0" i="1" u="none" kern="1200" baseline="0" dirty="0">
                <a:solidFill>
                  <a:schemeClr val="tx1"/>
                </a:solidFill>
                <a:effectLst/>
                <a:latin typeface="+mn-lt"/>
                <a:ea typeface="+mn-ea"/>
                <a:cs typeface="+mn-cs"/>
              </a:rPr>
              <a:t>Repasemos algunos de los actores clave y sus roles que ayudan a garantizar un recuento completo en California: </a:t>
            </a:r>
            <a:r>
              <a:rPr lang="es-US" sz="1400" b="1" i="0" u="none" kern="1200" baseline="0" dirty="0">
                <a:solidFill>
                  <a:schemeClr val="tx1"/>
                </a:solidFill>
                <a:effectLst/>
                <a:latin typeface="+mn-lt"/>
                <a:ea typeface="+mn-ea"/>
                <a:cs typeface="+mn-cs"/>
              </a:rPr>
              <a:t>[lea los puntos en la diapositiva]</a:t>
            </a:r>
            <a:r>
              <a:rPr lang="es-US" sz="1400" b="0" i="0" u="none" kern="1200" baseline="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Nota para el facilitador: </a:t>
            </a:r>
            <a:r>
              <a:rPr lang="es-US" sz="1400" b="0" i="0" u="none" kern="1200" baseline="0" dirty="0">
                <a:solidFill>
                  <a:schemeClr val="tx1"/>
                </a:solidFill>
                <a:effectLst/>
                <a:latin typeface="+mn-lt"/>
                <a:ea typeface="+mn-ea"/>
                <a:cs typeface="+mn-cs"/>
              </a:rPr>
              <a:t>Pregunte si los participantes tienen alguna duda y aclare lo que sea necesario.</a:t>
            </a:r>
            <a:endParaRPr lang="es-US" sz="1400" dirty="0"/>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5183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Nota para el facilitador: </a:t>
            </a:r>
            <a:r>
              <a:rPr lang="es-US" sz="1400" b="0" i="0" u="none" kern="1200" baseline="0" dirty="0">
                <a:solidFill>
                  <a:schemeClr val="tx1"/>
                </a:solidFill>
                <a:effectLst/>
                <a:latin typeface="+mn-lt"/>
                <a:ea typeface="+mn-ea"/>
                <a:cs typeface="+mn-cs"/>
              </a:rPr>
              <a:t>Pídales a los participantes que lean con usted en voz alta los aportes clave de la diapositiva. Pregunte si los participantes tienen alguna duda y aclare lo que sea necesario.</a:t>
            </a:r>
            <a:endParaRPr lang="es-US" sz="1400" dirty="0"/>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4512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1" i="0" u="none" kern="1200" baseline="0" dirty="0">
                <a:solidFill>
                  <a:schemeClr val="tx1"/>
                </a:solidFill>
                <a:effectLst/>
                <a:latin typeface="+mn-lt"/>
                <a:ea typeface="+mn-ea"/>
                <a:cs typeface="+mn-cs"/>
              </a:rPr>
              <a:t>Guion del facilitador: </a:t>
            </a:r>
            <a:r>
              <a:rPr lang="es-US" sz="1200" b="0" i="1" u="none" kern="1200" baseline="0" dirty="0">
                <a:solidFill>
                  <a:schemeClr val="tx1"/>
                </a:solidFill>
                <a:effectLst/>
                <a:latin typeface="+mn-lt"/>
                <a:ea typeface="+mn-ea"/>
                <a:cs typeface="+mn-cs"/>
              </a:rPr>
              <a:t>Ahora, veamos los principios básicos de la participación.</a:t>
            </a:r>
            <a:endParaRPr lang="es-US" i="1" dirty="0"/>
          </a:p>
        </p:txBody>
      </p:sp>
      <p:sp>
        <p:nvSpPr>
          <p:cNvPr id="4" name="Slide Number Placeholder 3"/>
          <p:cNvSpPr>
            <a:spLocks noGrp="1"/>
          </p:cNvSpPr>
          <p:nvPr>
            <p:ph type="sldNum" sz="quarter" idx="5"/>
          </p:nvPr>
        </p:nvSpPr>
        <p:spPr/>
        <p:txBody>
          <a:bodyPr/>
          <a:lstStyle/>
          <a:p>
            <a:pPr algn="l" rtl="0"/>
            <a:fld id="{AF8A6A9C-D12A-478A-B8FD-37E73F4FCAA6}" type="slidenum">
              <a:rPr/>
              <a:t>33</a:t>
            </a:fld>
            <a:endParaRPr lang="es-US" dirty="0"/>
          </a:p>
        </p:txBody>
      </p:sp>
    </p:spTree>
    <p:extLst>
      <p:ext uri="{BB962C8B-B14F-4D97-AF65-F5344CB8AC3E}">
        <p14:creationId xmlns:p14="http://schemas.microsoft.com/office/powerpoint/2010/main" val="39166299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baseline="0" dirty="0"/>
              <a:t>Nota para el facilitador: </a:t>
            </a:r>
            <a:r>
              <a:rPr lang="es-US" sz="1400" b="0" i="0" u="none" baseline="0" dirty="0"/>
              <a:t>Lea con la clase en voz alta la descripción general de la sección de los principios básicos de la participación.</a:t>
            </a:r>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7582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baseline="0" dirty="0"/>
              <a:t>Nota para el facilitador: </a:t>
            </a:r>
            <a:r>
              <a:rPr lang="es-US" sz="1400" b="0" i="0" u="none" baseline="0" dirty="0"/>
              <a:t>Lea con la clase en voz alta los objetivos educativos para la sección de los principios básicos de la participación.</a:t>
            </a:r>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6553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baseline="0" dirty="0"/>
              <a:t>Guion del facilitador: </a:t>
            </a:r>
            <a:r>
              <a:rPr lang="es-US" sz="1400" b="0" i="1" u="none" baseline="0" dirty="0"/>
              <a:t>Veamos un video breve (6 minutos y 24 segundos) que muestra cómo completar el formulario en línea de la USCB.</a:t>
            </a:r>
          </a:p>
          <a:p>
            <a:pPr algn="l" rtl="0">
              <a:buFont typeface="Arial" panose="020B0604020202020204" pitchFamily="34" charset="0"/>
              <a:defRPr/>
            </a:pPr>
            <a:r>
              <a:rPr lang="es-US" sz="1400" b="1" i="0" u="none" baseline="0" dirty="0"/>
              <a:t>Nota para el facilitador: Haga clic en la URL que aparece en la diapositiva para iniciar el video. Asegúrese de que la URL del video coincida con las necesidades de idioma de los participantes. Infórmeles a los participantes que habrá una prueba breve después del video. Pídales a los participantes que presten mucha atención al video y que tomen notas según sea necesario.</a:t>
            </a:r>
            <a:endParaRPr lang="es-US" sz="1400" b="1" dirty="0">
              <a:cs typeface="Calibri"/>
            </a:endParaRPr>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43320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baseline="0" dirty="0"/>
              <a:t>Nota para el facilitador:</a:t>
            </a:r>
            <a:r>
              <a:rPr lang="es-US" sz="1400" b="0" i="0" u="none" baseline="0" dirty="0"/>
              <a:t> </a:t>
            </a:r>
            <a:r>
              <a:rPr lang="es-US" sz="1400" b="1" i="0" u="none" baseline="0" dirty="0"/>
              <a:t>La respuesta es “la identificación del censo o la dirección de su casa”.</a:t>
            </a:r>
          </a:p>
          <a:p>
            <a:pPr marL="0" indent="0" algn="l" rtl="0">
              <a:buFont typeface="Arial" panose="020B0604020202020204" pitchFamily="34" charset="0"/>
              <a:buNone/>
            </a:pPr>
            <a:r>
              <a:rPr lang="es-US" sz="1400" b="1" i="0" u="none" baseline="0" dirty="0"/>
              <a:t>Guion del facilitador:</a:t>
            </a:r>
            <a:r>
              <a:rPr lang="es-US" sz="1400" b="0" i="0" u="none" baseline="0" dirty="0"/>
              <a:t> </a:t>
            </a:r>
            <a:r>
              <a:rPr lang="es-US" sz="1400" b="0" i="1" u="none" baseline="0" dirty="0"/>
              <a:t>¿Quién quiere ser voluntario para responder la pregunta de la diapositiva? </a:t>
            </a:r>
            <a:r>
              <a:rPr lang="es-US" sz="1400" b="1" i="0" u="none" baseline="0" dirty="0"/>
              <a:t>Nota para el facilitador:</a:t>
            </a:r>
            <a:r>
              <a:rPr lang="es-US" sz="1400" b="0" i="0" u="none" baseline="0" dirty="0"/>
              <a:t> Continúe preguntando a los voluntarios que participan hasta obtener la respuesta correcta. </a:t>
            </a:r>
            <a:r>
              <a:rPr lang="es-US" sz="1400" b="1" i="0" u="none" baseline="0" dirty="0"/>
              <a:t>Haga clic con el ratón o use la tecla de desplazamiento de la flecha hacia abajo para mostrar la respuesta en la diapositiva.</a:t>
            </a:r>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81292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baseline="0" dirty="0"/>
              <a:t>Nota para el facilitador:</a:t>
            </a:r>
            <a:r>
              <a:rPr lang="es-US" sz="1400" b="0" i="0" u="none" baseline="0" dirty="0"/>
              <a:t> </a:t>
            </a:r>
            <a:r>
              <a:rPr lang="es-US" sz="1400" b="1" i="0" u="none" baseline="0" dirty="0"/>
              <a:t>La respuesta es “no”.</a:t>
            </a:r>
          </a:p>
          <a:p>
            <a:pPr marL="0" indent="0" algn="l" rtl="0">
              <a:buFont typeface="Arial" panose="020B0604020202020204" pitchFamily="34" charset="0"/>
              <a:buNone/>
            </a:pPr>
            <a:r>
              <a:rPr lang="es-US" sz="1400" b="1" i="0" u="none" baseline="0" dirty="0"/>
              <a:t>Guion del facilitador:</a:t>
            </a:r>
            <a:r>
              <a:rPr lang="es-US" sz="1400" b="0" i="0" u="none" baseline="0" dirty="0"/>
              <a:t> </a:t>
            </a:r>
            <a:r>
              <a:rPr lang="es-US" sz="1400" b="0" i="1" u="none" baseline="0" dirty="0"/>
              <a:t>¿Quién quiere ser voluntario para responder esta pregunta? </a:t>
            </a:r>
            <a:r>
              <a:rPr lang="es-US" sz="1400" b="1" i="0" u="none" baseline="0" dirty="0"/>
              <a:t>Nota para el facilitador:</a:t>
            </a:r>
            <a:r>
              <a:rPr lang="es-US" sz="1400" b="0" i="0" u="none" baseline="0" dirty="0"/>
              <a:t> Continúe preguntando a los voluntarios que participan hasta obtener la respuesta correcta. </a:t>
            </a:r>
            <a:r>
              <a:rPr lang="es-US" sz="1400" b="1" i="0" u="none" baseline="0" dirty="0"/>
              <a:t>Haga clic con el ratón o use la tecla de desplazamiento de la flecha hacia abajo para mostrar la respuesta en la diapositiva (en la vista de presentación de diapositivas).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11223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baseline="0" dirty="0"/>
              <a:t>Nota para el facilitador:</a:t>
            </a:r>
            <a:r>
              <a:rPr lang="es-US" sz="1400" b="0" i="0" u="none" baseline="0" dirty="0"/>
              <a:t> </a:t>
            </a:r>
            <a:r>
              <a:rPr lang="es-US" sz="1400" b="1" i="0" u="none" baseline="0" dirty="0"/>
              <a:t>La respuesta es “no”.</a:t>
            </a:r>
          </a:p>
          <a:p>
            <a:pPr marL="0" indent="0" algn="l" rtl="0">
              <a:buFont typeface="Arial" panose="020B0604020202020204" pitchFamily="34" charset="0"/>
              <a:buNone/>
            </a:pPr>
            <a:r>
              <a:rPr lang="es-US" sz="1400" b="1" i="0" u="none" baseline="0" dirty="0"/>
              <a:t>Guion del facilitador:</a:t>
            </a:r>
            <a:r>
              <a:rPr lang="es-US" sz="1400" b="0" i="0" u="none" baseline="0" dirty="0"/>
              <a:t> </a:t>
            </a:r>
            <a:r>
              <a:rPr lang="es-US" sz="1400" b="0" i="1" u="none" baseline="0" dirty="0"/>
              <a:t>¿Quién quiere ser voluntario para responder esta pregunta? </a:t>
            </a:r>
            <a:r>
              <a:rPr lang="es-US" sz="1400" b="1" i="0" u="none" baseline="0" dirty="0"/>
              <a:t>Nota para el facilitador:</a:t>
            </a:r>
            <a:r>
              <a:rPr lang="es-US" sz="1400" b="0" i="0" u="none" baseline="0" dirty="0"/>
              <a:t> Continúe preguntando a los voluntarios que participan hasta obtener la respuesta correcta. </a:t>
            </a:r>
            <a:r>
              <a:rPr lang="es-US" sz="1400" b="1" i="0" u="none" baseline="0" dirty="0"/>
              <a:t>Haga clic con el ratón o use la tecla de desplazamiento de la flecha hacia abajo para mostrar la respuesta en la diapositiva.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928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anose="020B0604020202020204" pitchFamily="34" charset="0"/>
              <a:buNone/>
            </a:pPr>
            <a:r>
              <a:rPr lang="es-US" sz="1400" b="1" i="0" u="none" baseline="0" dirty="0"/>
              <a:t>Nota para el facilitador: </a:t>
            </a:r>
            <a:r>
              <a:rPr lang="es-US" sz="1400" b="0" i="0" u="none" baseline="0" dirty="0"/>
              <a:t>Lea con la clase en voz alta la descripción general de la sección de los principios básicos del QAC.</a:t>
            </a:r>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45254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baseline="0" dirty="0"/>
              <a:t>Nota para el facilitador:</a:t>
            </a:r>
            <a:r>
              <a:rPr lang="es-US" sz="1400" b="0" i="0" u="none" baseline="0" dirty="0"/>
              <a:t> </a:t>
            </a:r>
            <a:r>
              <a:rPr lang="es-US" sz="1400" b="1" i="0" u="none" baseline="0" dirty="0"/>
              <a:t>La respuesta es “a todos los que vivan o se queden con usted el 1ro de abril”.</a:t>
            </a:r>
          </a:p>
          <a:p>
            <a:pPr marL="0" indent="0" algn="l" rtl="0">
              <a:buFont typeface="Arial" panose="020B0604020202020204" pitchFamily="34" charset="0"/>
              <a:buNone/>
            </a:pPr>
            <a:r>
              <a:rPr lang="es-US" sz="1400" b="1" i="0" u="none" baseline="0" dirty="0"/>
              <a:t>Guion del facilitador:</a:t>
            </a:r>
            <a:r>
              <a:rPr lang="es-US" sz="1400" b="0" i="0" u="none" baseline="0" dirty="0"/>
              <a:t> </a:t>
            </a:r>
            <a:r>
              <a:rPr lang="es-US" sz="1400" b="0" i="1" u="none" baseline="0" dirty="0"/>
              <a:t>¿Quién quiere ser voluntario para responder esta pregunta? </a:t>
            </a:r>
            <a:r>
              <a:rPr lang="es-US" sz="1400" b="1" i="0" u="none" baseline="0" dirty="0"/>
              <a:t>Nota para el facilitador:</a:t>
            </a:r>
            <a:r>
              <a:rPr lang="es-US" sz="1400" b="0" i="0" u="none" baseline="0" dirty="0"/>
              <a:t> Continúe preguntando a los voluntarios que participan hasta obtener la respuesta correcta. </a:t>
            </a:r>
            <a:r>
              <a:rPr lang="es-US" sz="1400" b="1" i="0" u="none" baseline="0" dirty="0"/>
              <a:t>Haga clic con el ratón o use la tecla de desplazamiento de la flecha hacia abajo para mostrar la respuesta en la diapositiva.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3293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baseline="0" dirty="0"/>
              <a:t>Nota para el facilitador:</a:t>
            </a:r>
            <a:r>
              <a:rPr lang="es-US" sz="1400" b="0" i="0" u="none" baseline="0" dirty="0"/>
              <a:t> </a:t>
            </a:r>
            <a:r>
              <a:rPr lang="es-US" sz="1400" b="1" i="0" u="none" baseline="0" dirty="0"/>
              <a:t>La respuesta es “a cualquier persona que viva lejos de la dirección la mayor parte del año”.</a:t>
            </a:r>
          </a:p>
          <a:p>
            <a:pPr marL="0" indent="0" algn="l" rtl="0">
              <a:buFont typeface="Arial" panose="020B0604020202020204" pitchFamily="34" charset="0"/>
              <a:buNone/>
            </a:pPr>
            <a:r>
              <a:rPr lang="es-US" sz="1400" b="1" i="0" u="none" baseline="0" dirty="0"/>
              <a:t>Guion del facilitador:</a:t>
            </a:r>
            <a:r>
              <a:rPr lang="es-US" sz="1400" b="0" i="0" u="none" baseline="0" dirty="0"/>
              <a:t> </a:t>
            </a:r>
            <a:r>
              <a:rPr lang="es-US" sz="1400" b="0" i="1" u="none" baseline="0" dirty="0"/>
              <a:t>¿Quién quiere ser voluntario para responder esta pregunta? </a:t>
            </a:r>
            <a:r>
              <a:rPr lang="es-US" sz="1400" b="1" i="0" u="none" baseline="0" dirty="0"/>
              <a:t>Nota para el facilitador:</a:t>
            </a:r>
            <a:r>
              <a:rPr lang="es-US" sz="1400" b="0" i="0" u="none" baseline="0" dirty="0"/>
              <a:t> Continúe preguntando a los voluntarios que participan hasta obtener la respuesta correcta. </a:t>
            </a:r>
            <a:r>
              <a:rPr lang="es-US" sz="1400" b="1" i="0" u="none" baseline="0" dirty="0"/>
              <a:t>Haga clic con el ratón o use la tecla de desplazamiento de la flecha hacia abajo para mostrar la respuesta en la diapositiva.</a:t>
            </a:r>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59094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baseline="0" dirty="0"/>
              <a:t>Guion del facilitador: </a:t>
            </a:r>
            <a:r>
              <a:rPr lang="es-US" sz="1400" b="0" i="1" u="none" baseline="0" dirty="0"/>
              <a:t>Veamos </a:t>
            </a:r>
            <a:r>
              <a:rPr lang="es-US" sz="1400" b="0" i="1" u="none" baseline="0" dirty="0">
                <a:latin typeface="Century Gothic" panose="020B0502020202020204" pitchFamily="34" charset="0"/>
              </a:rPr>
              <a:t>las opciones del </a:t>
            </a:r>
            <a:r>
              <a:rPr lang="es-MX" sz="1400" i="1" kern="1200" dirty="0">
                <a:solidFill>
                  <a:schemeClr val="tx1"/>
                </a:solidFill>
                <a:effectLst/>
                <a:latin typeface="Century Gothic" panose="020B0502020202020204" pitchFamily="34" charset="0"/>
                <a:ea typeface="+mn-ea"/>
                <a:cs typeface="+mn-cs"/>
              </a:rPr>
              <a:t>Centro de Atención Telefónica de Idiomas del Censo 2020 de la USCB </a:t>
            </a:r>
            <a:r>
              <a:rPr lang="es-US" sz="1400" b="0" i="1" u="none" baseline="0" dirty="0">
                <a:latin typeface="Century Gothic" panose="020B0502020202020204" pitchFamily="34" charset="0"/>
              </a:rPr>
              <a:t>para obtener ayuda en idiomas distintos del inglés.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baseline="0" dirty="0"/>
              <a:t>Nota para el facilitador: </a:t>
            </a:r>
            <a:r>
              <a:rPr lang="es-US" sz="1400" b="0" i="0" u="none" baseline="0" dirty="0"/>
              <a:t>Remárqueles a los participantes la opción de TT/TTY para asistir a las personas con discapacidad. Pregunte si los participantes tienen alguna duda y aclare lo que sea necesario.</a:t>
            </a:r>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29595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baseline="0" dirty="0"/>
              <a:t>Guion del facilitador: </a:t>
            </a:r>
            <a:r>
              <a:rPr lang="es-US" sz="1400" b="0" i="1" u="none" baseline="0" dirty="0"/>
              <a:t>Veamos las opciones del formulario en línea del Censo 2020 de la USCB para obtener ayuda en idiomas distintos del inglés.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baseline="0" dirty="0"/>
              <a:t>Nota para el facilitador: </a:t>
            </a:r>
            <a:r>
              <a:rPr lang="es-US" sz="1400" b="0" i="0" u="none" baseline="0" dirty="0"/>
              <a:t>Remárqueles a los participantes la opción de TT/TTY para asistir a las personas con discapacidad. Pregunte si los participantes tienen alguna duda y aclare lo que sea necesario.</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83994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anose="020B0604020202020204" pitchFamily="34" charset="0"/>
              <a:buNone/>
            </a:pPr>
            <a:r>
              <a:rPr lang="es-US" sz="1400" b="1" i="0" u="none" baseline="0" dirty="0"/>
              <a:t>Guion del instructor:</a:t>
            </a:r>
            <a:r>
              <a:rPr lang="es-US" sz="1400" b="0" i="0" u="none" baseline="0" dirty="0"/>
              <a:t> </a:t>
            </a:r>
            <a:r>
              <a:rPr lang="es-US" sz="1400" b="0" i="1" u="none" baseline="0" dirty="0"/>
              <a:t>Hay 59 guías en idiomas distintos del inglés. Estos idiomas representan los 59 idiomas principales distintos del inglés, según las estimaciones de 5 años de la Encuesta de la Comunidad Americana (ACS) de 2016 de la USCB. Estas 59 guías en idiomas distintos del inglés están disponibles en línea para descargarlas y leerlas, imprimirlas o mirarlas. La guía de idiomas en ASL solo está disponible en formato de video.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baseline="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Nota para el facilitador: </a:t>
            </a:r>
            <a:r>
              <a:rPr lang="es-US" sz="1400" b="0" i="0" u="none" baseline="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Remárqueles a los participantes que estas guías de idiomas están disponibles en línea a través del sitio web de la USCB en versión impresa y en formato de video. </a:t>
            </a:r>
            <a:r>
              <a:rPr lang="es-US" sz="1400" b="1" i="0" u="none" baseline="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URL de las guías impresas:</a:t>
            </a:r>
            <a:r>
              <a:rPr lang="es-US" sz="1400" b="0" i="0" u="none" baseline="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a:t>
            </a:r>
            <a:r>
              <a:rPr lang="es-US" sz="1400" b="0" i="0" u="sng" baseline="0" dirty="0">
                <a:solidFill>
                  <a:srgbClr val="0563C1"/>
                </a:solidFill>
                <a:latin typeface="Century Gothic" panose="020B0502020202020204" pitchFamily="34" charset="0"/>
                <a:ea typeface="Calibri" panose="020F0502020204030204" pitchFamily="34" charset="0"/>
                <a:cs typeface="Times New Roman" panose="02020603050405020304" pitchFamily="18" charset="0"/>
                <a:hlinkClick r:id="rId3"/>
              </a:rPr>
              <a:t>https://www.census.gov/programs-surveys/decennial-census/2020-census/planning-management/language-resources/language-guides.html</a:t>
            </a:r>
            <a:r>
              <a:rPr lang="es-US" sz="1400" b="0" i="0" u="none" baseline="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r>
              <a:rPr lang="es-US" sz="1400" b="1" i="0" u="none" baseline="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URL de las guías en formato de video:</a:t>
            </a:r>
            <a:r>
              <a:rPr lang="es-US" sz="1400" b="0" i="0" u="none" baseline="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a:t>
            </a:r>
            <a:r>
              <a:rPr lang="es-US" sz="1400" b="0" i="0" u="sng" baseline="0" dirty="0">
                <a:solidFill>
                  <a:srgbClr val="0563C1"/>
                </a:solidFill>
                <a:latin typeface="Century Gothic" panose="020B0502020202020204" pitchFamily="34" charset="0"/>
                <a:ea typeface="Calibri" panose="020F0502020204030204" pitchFamily="34" charset="0"/>
                <a:cs typeface="Times New Roman" panose="02020603050405020304" pitchFamily="18" charset="0"/>
                <a:hlinkClick r:id="rId4"/>
              </a:rPr>
              <a:t>https://www.census.gov/library/video/2019/preview-2020-census-video-language-guide.html</a:t>
            </a:r>
            <a:r>
              <a:rPr lang="es-US" sz="1400" b="0" i="0" u="none" baseline="0" dirty="0">
                <a:latin typeface="Century Gothic" panose="020B050202020202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81822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anose="020B0604020202020204" pitchFamily="34" charset="0"/>
              <a:buNone/>
            </a:pPr>
            <a:r>
              <a:rPr lang="es-US" sz="1400" b="1" i="0" u="none" baseline="0" dirty="0"/>
              <a:t>Guion del instructor:</a:t>
            </a:r>
            <a:r>
              <a:rPr lang="es-US" sz="1400" b="0" i="0" u="none" baseline="0" dirty="0"/>
              <a:t> </a:t>
            </a:r>
            <a:r>
              <a:rPr lang="es-US" sz="1400" b="0" i="1" u="none" baseline="0" dirty="0"/>
              <a:t>Hay dos opciones de la guía de idiomas de la USCB para asistir a personas con discapacidad que tienen visión deficiente o que son ciegas: una guía de idiomas impresa o digital en letra grande y una guía de idiomas impresa en braille.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baseline="0" dirty="0"/>
              <a:t>Nota para el facilitador: </a:t>
            </a:r>
            <a:r>
              <a:rPr lang="es-US" sz="1400" b="0" i="0" u="none" baseline="0" dirty="0"/>
              <a:t>Remárqueles a los participantes cuál es la URL de la guía en letra grande y cuáles son los pasos para solicitar/obtener una guía de idiomas impresa en braille. Pregunte si los participantes tienen alguna duda y aclare lo que sea necesario.</a:t>
            </a:r>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59580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anose="020B0604020202020204" pitchFamily="34" charset="0"/>
              <a:buNone/>
            </a:pPr>
            <a:r>
              <a:rPr lang="es-US" sz="1400" b="1" i="0" u="sng" baseline="0" dirty="0"/>
              <a:t>Respuestas</a:t>
            </a:r>
          </a:p>
          <a:p>
            <a:pPr marL="457200" lvl="0" indent="-457200" algn="l" rtl="0">
              <a:buClr>
                <a:srgbClr val="F27900"/>
              </a:buClr>
              <a:buFont typeface="+mj-lt"/>
              <a:buAutoNum type="arabicParenR"/>
            </a:pPr>
            <a:r>
              <a:rPr lang="es-US" sz="1400" b="1" i="0" u="none" baseline="0" dirty="0"/>
              <a:t>13</a:t>
            </a:r>
            <a:r>
              <a:rPr lang="es-US" sz="1400" b="0" i="0" u="none" baseline="0" dirty="0"/>
              <a:t> [Nota: Aunque el chino se cuenta como un idioma, hay dos guías en chino (cantonés y mandarín).]</a:t>
            </a:r>
          </a:p>
          <a:p>
            <a:pPr marL="457200" lvl="0" indent="-457200" algn="l" rtl="0">
              <a:buClr>
                <a:srgbClr val="F27900"/>
              </a:buClr>
              <a:buFont typeface="+mj-lt"/>
              <a:buAutoNum type="arabicParenR"/>
            </a:pPr>
            <a:r>
              <a:rPr lang="es-US" sz="1400" b="1" i="0" u="none" baseline="0" dirty="0"/>
              <a:t>59</a:t>
            </a:r>
            <a:endParaRPr lang="es-US" sz="1400" dirty="0"/>
          </a:p>
          <a:p>
            <a:pPr marL="457200" lvl="0" indent="-457200" algn="l" rtl="0" fontAlgn="base">
              <a:buClr>
                <a:srgbClr val="F27900"/>
              </a:buClr>
              <a:buFont typeface="+mj-lt"/>
              <a:buAutoNum type="arabicParenR"/>
            </a:pPr>
            <a:r>
              <a:rPr lang="es-US" sz="1400" b="1" i="0" u="none" baseline="0" dirty="0"/>
              <a:t>Inglés, español, chino (cantonés o mandarín), vietnamita, coreano, ruso, árabe, tagalo, polaco, francés, criollo haitiano, portugués y japonés.</a:t>
            </a:r>
            <a:endParaRPr lang="es-US" sz="1400" dirty="0"/>
          </a:p>
          <a:p>
            <a:pPr marL="457200" lvl="0" indent="-457200" algn="l" rtl="0" fontAlgn="base">
              <a:buClr>
                <a:srgbClr val="F27900"/>
              </a:buClr>
              <a:buFont typeface="+mj-lt"/>
              <a:buAutoNum type="arabicParenR"/>
            </a:pPr>
            <a:r>
              <a:rPr lang="es-US" sz="1400" b="1" i="0" u="none" baseline="0" dirty="0"/>
              <a:t>Las respuestas pueden ser cualquiera de los idiomas anteriores enumerados en el punto 3 que no se hayan mencionado.</a:t>
            </a:r>
            <a:endParaRPr lang="es-US" sz="1400" dirty="0"/>
          </a:p>
          <a:p>
            <a:pPr marL="457200" lvl="0" indent="-457200" algn="l" rtl="0" fontAlgn="base">
              <a:buClr>
                <a:srgbClr val="F27900"/>
              </a:buClr>
              <a:buFont typeface="+mj-lt"/>
              <a:buAutoNum type="arabicParenR"/>
            </a:pPr>
            <a:r>
              <a:rPr lang="es-US" sz="1400" b="1" i="0" u="none" baseline="0" dirty="0"/>
              <a:t>Guía de idiomas en ASL, guía de idiomas en letra grande en inglés, guía de idiomas impresa en braille y servicio telefónico de TT/TTY.</a:t>
            </a: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22498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anose="020B0604020202020204" pitchFamily="34" charset="0"/>
              <a:buNone/>
            </a:pPr>
            <a:r>
              <a:rPr lang="es-US" sz="1400" b="1" i="0" u="none" baseline="0" dirty="0"/>
              <a:t>Guion del instructor:</a:t>
            </a:r>
            <a:r>
              <a:rPr lang="es-US" sz="1400" b="0" i="0" u="none" baseline="0" dirty="0"/>
              <a:t> </a:t>
            </a:r>
            <a:r>
              <a:rPr lang="es-US" sz="1400" b="0" i="1" u="none" baseline="0" dirty="0"/>
              <a:t>Ahora, veamos cómo los miembros de la comunidad pueden registrar su código de confirmación del Censo 2020:</a:t>
            </a:r>
          </a:p>
          <a:p>
            <a:pPr marL="342900" indent="-342900" algn="l" rtl="0">
              <a:buFont typeface="Arial" panose="020B0604020202020204" pitchFamily="34" charset="0"/>
              <a:buAutoNum type="arabicParenBoth"/>
            </a:pPr>
            <a:r>
              <a:rPr lang="es-MX" sz="1400" i="1" kern="1200" dirty="0">
                <a:solidFill>
                  <a:schemeClr val="tx1"/>
                </a:solidFill>
                <a:effectLst/>
                <a:latin typeface="+mn-lt"/>
                <a:ea typeface="+mn-ea"/>
                <a:cs typeface="+mn-cs"/>
              </a:rPr>
              <a:t>Pueden escribir el código de confirmación del censo de la plantilla en papel dada por el QAC para guardarla en casa.</a:t>
            </a:r>
          </a:p>
          <a:p>
            <a:pPr marL="342900" indent="-342900" algn="l" rtl="0">
              <a:buFont typeface="Arial" panose="020B0604020202020204" pitchFamily="34" charset="0"/>
              <a:buAutoNum type="arabicParenBoth"/>
            </a:pPr>
            <a:r>
              <a:rPr lang="es-US" sz="1400" b="0" i="1" u="none" baseline="0" dirty="0"/>
              <a:t>O bien, pueden tomar una foto con su teléfono móvil si tienen acceso a este.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baseline="0" dirty="0"/>
              <a:t>Nota para el facilitador: </a:t>
            </a:r>
            <a:r>
              <a:rPr lang="es-US" sz="1400" b="0" i="0" u="none" baseline="0" dirty="0"/>
              <a:t>Remárqueles a los participantes que el código de confirmación del censo aparece después de que los miembros de la comunidad envían su cuestionario en línea del Censo 2020. </a:t>
            </a:r>
            <a:r>
              <a:rPr lang="es-US" sz="1400" b="1" i="0" u="none" baseline="0" dirty="0"/>
              <a:t>Infórmeles que es importante que el personal o los voluntarios del QAC les sugieran a los miembros de la comunidad que escriban o tomen una foto de este código antes de cerrar el navegador web.</a:t>
            </a:r>
            <a:r>
              <a:rPr lang="es-US" sz="1400" b="0" i="0" u="none" baseline="0" dirty="0"/>
              <a:t> Pregunte si los participantes tienen alguna duda y aclare lo que sea necesario.</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20695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200" b="1" i="0" u="none" kern="1200" baseline="0" dirty="0">
                <a:solidFill>
                  <a:schemeClr val="tx1"/>
                </a:solidFill>
                <a:effectLst/>
                <a:latin typeface="+mn-lt"/>
                <a:ea typeface="+mn-ea"/>
                <a:cs typeface="+mn-cs"/>
              </a:rPr>
              <a:t>Guion del facilitador: </a:t>
            </a:r>
            <a:r>
              <a:rPr lang="es-US" sz="1200" b="0" i="1" u="none" kern="1200" baseline="0" dirty="0">
                <a:solidFill>
                  <a:schemeClr val="tx1"/>
                </a:solidFill>
                <a:effectLst/>
                <a:latin typeface="+mn-lt"/>
                <a:ea typeface="+mn-ea"/>
                <a:cs typeface="+mn-cs"/>
              </a:rPr>
              <a:t>Ahora, veamos las preguntas frecuentes que deben conocer para ayudarlos a responder las preguntas de los miembros de la comunidad que visitan un QAC.</a:t>
            </a:r>
            <a:endParaRPr lang="es-US" i="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30891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Guion del facilitador: </a:t>
            </a:r>
            <a:r>
              <a:rPr lang="es-US" sz="1400" b="0" i="1" u="none" kern="1200" baseline="0" dirty="0">
                <a:solidFill>
                  <a:schemeClr val="tx1"/>
                </a:solidFill>
                <a:effectLst/>
                <a:latin typeface="+mn-lt"/>
                <a:ea typeface="+mn-ea"/>
                <a:cs typeface="+mn-cs"/>
              </a:rPr>
              <a:t>Primero, repasemos las preguntas frecuentes que se analizaron durante las secciones de los principios básicos del QAC y los principios básicos de la participación de la capacitación.</a:t>
            </a:r>
            <a:endParaRPr lang="es-US" sz="14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Nota para el facilitador: </a:t>
            </a:r>
            <a:r>
              <a:rPr lang="es-US" sz="1400" b="0" i="0" u="none" kern="1200" baseline="0" dirty="0">
                <a:solidFill>
                  <a:schemeClr val="tx1"/>
                </a:solidFill>
                <a:effectLst/>
                <a:latin typeface="+mn-lt"/>
                <a:ea typeface="+mn-ea"/>
                <a:cs typeface="+mn-cs"/>
              </a:rPr>
              <a:t>Revise con los participantes las preguntas frecuentes que figuran en el contenido de la diapositiva. Pregunte si los participantes tienen alguna duda y aclare lo que sea necesario.</a:t>
            </a:r>
            <a:endParaRPr lang="es-US" sz="1400" dirty="0"/>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767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baseline="0" dirty="0"/>
              <a:t>Nota para el facilitador: </a:t>
            </a:r>
            <a:r>
              <a:rPr lang="es-US" sz="1400" b="0" i="0" u="none" baseline="0" dirty="0"/>
              <a:t>Lea con la clase en voz alta los objetivos educativos para la sección de los principios básicos del QAC.</a:t>
            </a:r>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24681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Guion del facilitador: </a:t>
            </a:r>
            <a:r>
              <a:rPr lang="es-US" sz="1400" b="0" i="1" u="none" kern="1200" baseline="0" dirty="0">
                <a:solidFill>
                  <a:schemeClr val="tx1"/>
                </a:solidFill>
                <a:effectLst/>
                <a:latin typeface="+mn-lt"/>
                <a:ea typeface="+mn-ea"/>
                <a:cs typeface="+mn-cs"/>
              </a:rPr>
              <a:t>Ahora, revisemos las preguntas frecuentes restantes que deben conocer.</a:t>
            </a:r>
            <a:endParaRPr lang="es-US" sz="14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Nota para el facilitador: </a:t>
            </a:r>
            <a:r>
              <a:rPr lang="es-US" sz="1400" b="0" i="0" u="none" kern="1200" baseline="0" dirty="0">
                <a:solidFill>
                  <a:schemeClr val="tx1"/>
                </a:solidFill>
                <a:effectLst/>
                <a:latin typeface="+mn-lt"/>
                <a:ea typeface="+mn-ea"/>
                <a:cs typeface="+mn-cs"/>
              </a:rPr>
              <a:t>Revise y analice con los participantes el contenido de la diapositiva. Pregunte si los participantes tienen alguna duda y aclare lo que sea necesario.</a:t>
            </a: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60722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Nota para el facilitador: </a:t>
            </a:r>
            <a:r>
              <a:rPr lang="es-US" sz="1400" b="0" i="0" u="none" kern="1200" baseline="0" dirty="0">
                <a:solidFill>
                  <a:schemeClr val="tx1"/>
                </a:solidFill>
                <a:effectLst/>
                <a:latin typeface="+mn-lt"/>
                <a:ea typeface="+mn-ea"/>
                <a:cs typeface="+mn-cs"/>
              </a:rPr>
              <a:t>Revise y analice con los participantes el contenido de la diapositiva. Pregunte si los participantes tienen alguna duda y aclare lo que sea necesario.</a:t>
            </a: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3152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Nota para el facilitador: </a:t>
            </a:r>
            <a:r>
              <a:rPr lang="es-US" sz="1400" b="0" i="0" u="none" kern="1200" baseline="0" dirty="0">
                <a:solidFill>
                  <a:schemeClr val="tx1"/>
                </a:solidFill>
                <a:effectLst/>
                <a:latin typeface="+mn-lt"/>
                <a:ea typeface="+mn-ea"/>
                <a:cs typeface="+mn-cs"/>
              </a:rPr>
              <a:t>Revise y analice con los participantes el contenido de la diapositiva. Pregunte si los participantes tienen alguna duda y aclare lo que sea necesario.</a:t>
            </a: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46616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Nota para el facilitador: </a:t>
            </a:r>
            <a:r>
              <a:rPr lang="es-US" sz="1400" b="0" i="0" u="none" kern="1200" baseline="0" dirty="0">
                <a:solidFill>
                  <a:schemeClr val="tx1"/>
                </a:solidFill>
                <a:effectLst/>
                <a:latin typeface="+mn-lt"/>
                <a:ea typeface="+mn-ea"/>
                <a:cs typeface="+mn-cs"/>
              </a:rPr>
              <a:t>Revise y analice con los participantes el contenido de la diapositiva. Pregunte si los participantes tienen alguna duda y aclare lo que sea necesario.</a:t>
            </a:r>
            <a:endParaRPr lang="es-US" sz="1400" dirty="0"/>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7252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Nota para el facilitador: </a:t>
            </a:r>
            <a:r>
              <a:rPr lang="es-US" sz="1400" b="0" i="0" u="none" kern="1200" baseline="0" dirty="0">
                <a:solidFill>
                  <a:schemeClr val="tx1"/>
                </a:solidFill>
                <a:effectLst/>
                <a:latin typeface="+mn-lt"/>
                <a:ea typeface="+mn-ea"/>
                <a:cs typeface="+mn-cs"/>
              </a:rPr>
              <a:t>Revise y analice con los participantes el contenido de la diapositiva. Pregunte si los participantes tienen alguna duda y aclare lo que sea necesario.</a:t>
            </a: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37900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Nota para el facilitador: </a:t>
            </a:r>
            <a:r>
              <a:rPr lang="es-US" sz="1400" b="0" i="0" u="none" kern="1200" baseline="0" dirty="0">
                <a:solidFill>
                  <a:schemeClr val="tx1"/>
                </a:solidFill>
                <a:effectLst/>
                <a:latin typeface="+mn-lt"/>
                <a:ea typeface="+mn-ea"/>
                <a:cs typeface="+mn-cs"/>
              </a:rPr>
              <a:t>Revise y analice con los participantes el contenido de la diapositiva. Pregunte si los participantes tienen alguna duda y aclare lo que sea necesario.</a:t>
            </a:r>
            <a:endParaRPr lang="es-US" sz="1400" dirty="0"/>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29677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Nota para el facilitador: </a:t>
            </a:r>
            <a:r>
              <a:rPr lang="es-US" sz="1400" b="0" i="0" u="none" kern="1200" baseline="0" dirty="0">
                <a:solidFill>
                  <a:schemeClr val="tx1"/>
                </a:solidFill>
                <a:effectLst/>
                <a:latin typeface="+mn-lt"/>
                <a:ea typeface="+mn-ea"/>
                <a:cs typeface="+mn-cs"/>
              </a:rPr>
              <a:t>Revise y analice con los participantes el contenido de la diapositiva. Pregunte si los participantes tienen alguna duda y aclare lo que sea necesario. </a:t>
            </a:r>
            <a:r>
              <a:rPr lang="es-US" sz="1400" b="1" i="0" u="none" kern="1200" baseline="0" dirty="0">
                <a:solidFill>
                  <a:schemeClr val="tx1"/>
                </a:solidFill>
                <a:effectLst/>
                <a:latin typeface="+mn-lt"/>
                <a:ea typeface="+mn-ea"/>
                <a:cs typeface="+mn-cs"/>
              </a:rPr>
              <a:t>Remárqueles a los participantes</a:t>
            </a:r>
            <a:r>
              <a:rPr lang="es-US" sz="1400" b="0" i="0" u="none" kern="1200" baseline="0" dirty="0">
                <a:solidFill>
                  <a:schemeClr val="tx1"/>
                </a:solidFill>
                <a:effectLst/>
                <a:latin typeface="+mn-lt"/>
                <a:ea typeface="+mn-ea"/>
                <a:cs typeface="+mn-cs"/>
              </a:rPr>
              <a:t> que los miembros de la comunidad pueden completar el cuestionario del Censo 2020 sin un código de envío por correo si responden en línea o por teléfono, y ofrézcales una estación de trabajo para completar el cuestionario.</a:t>
            </a: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3347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Nota para el facilitador: </a:t>
            </a:r>
            <a:r>
              <a:rPr lang="es-US" sz="1400" b="0" i="0" u="none" kern="1200" baseline="0" dirty="0">
                <a:solidFill>
                  <a:schemeClr val="tx1"/>
                </a:solidFill>
                <a:effectLst/>
                <a:latin typeface="+mn-lt"/>
                <a:ea typeface="+mn-ea"/>
                <a:cs typeface="+mn-cs"/>
              </a:rPr>
              <a:t>Revise y analice con los participantes el contenido de la diapositiva. Pregunte si los participantes tienen alguna duda y aclare lo que sea necesario.</a:t>
            </a: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87658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Nota para el facilitador: </a:t>
            </a:r>
            <a:r>
              <a:rPr lang="es-US" sz="1400" b="0" i="0" u="none" kern="1200" baseline="0" dirty="0">
                <a:solidFill>
                  <a:schemeClr val="tx1"/>
                </a:solidFill>
                <a:effectLst/>
                <a:latin typeface="+mn-lt"/>
                <a:ea typeface="+mn-ea"/>
                <a:cs typeface="+mn-cs"/>
              </a:rPr>
              <a:t>Revise y analice con los participantes el contenido de la diapositiva. Pregunte si los participantes tienen alguna duda y aclare lo que sea necesario.</a:t>
            </a: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9067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Nota para el facilitador: </a:t>
            </a:r>
            <a:r>
              <a:rPr lang="es-US" sz="1400" b="0" i="0" u="none" kern="1200" baseline="0" dirty="0">
                <a:solidFill>
                  <a:schemeClr val="tx1"/>
                </a:solidFill>
                <a:effectLst/>
                <a:latin typeface="+mn-lt"/>
                <a:ea typeface="+mn-ea"/>
                <a:cs typeface="+mn-cs"/>
              </a:rPr>
              <a:t>Revise y analice con los participantes el contenido de la diapositiva. Pregunte si los participantes tienen alguna duda y aclare lo que sea necesario.</a:t>
            </a: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3669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baseline="0" dirty="0"/>
              <a:t>Respuestas: 1) No; 2) No</a:t>
            </a:r>
          </a:p>
          <a:p>
            <a:pPr marL="0" indent="0" algn="l" rtl="0">
              <a:buFont typeface="Arial" panose="020B0604020202020204" pitchFamily="34" charset="0"/>
              <a:buNone/>
            </a:pPr>
            <a:r>
              <a:rPr lang="es-US" sz="1400" b="1" i="0" u="none" baseline="0" dirty="0"/>
              <a:t>Nota para el facilitador: </a:t>
            </a:r>
            <a:r>
              <a:rPr lang="es-US" sz="1400" b="0" i="0" u="none" baseline="0" dirty="0"/>
              <a:t>Hágale a la clase las dos preguntas de la diapositiva y, para cada pregunta, pida que un participante se ofrezca como voluntario para dar la respuesta. Continúe preguntando a los voluntarios que participan hasta obtener la respuesta correcta. </a:t>
            </a:r>
            <a:r>
              <a:rPr lang="es-US" sz="1400" b="1" i="0" u="none" baseline="0" dirty="0"/>
              <a:t>Haga clic con el ratón o use la tecla de desplazamiento de la flecha hacia abajo para mostrar la respuesta en la diapositiva (en la vista de presentación de diapositivas).</a:t>
            </a:r>
            <a:endParaRPr lang="es-US" sz="1400" b="0" dirty="0"/>
          </a:p>
          <a:p>
            <a:pPr marL="0" indent="0" algn="l" rtl="0">
              <a:buFont typeface="Arial" panose="020B0604020202020204" pitchFamily="34" charset="0"/>
              <a:buNone/>
            </a:pPr>
            <a:endParaRPr lang="es-US" sz="1400" dirty="0"/>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71953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Nota para el facilitador: </a:t>
            </a:r>
            <a:r>
              <a:rPr lang="es-US" sz="1400" b="0" i="0" u="none" kern="1200" baseline="0" dirty="0">
                <a:solidFill>
                  <a:schemeClr val="tx1"/>
                </a:solidFill>
                <a:effectLst/>
                <a:latin typeface="+mn-lt"/>
                <a:ea typeface="+mn-ea"/>
                <a:cs typeface="+mn-cs"/>
              </a:rPr>
              <a:t>Revise y analice con los participantes el contenido de la diapositiva. Pregunte si los participantes tienen alguna duda y aclare lo que sea necesario.</a:t>
            </a:r>
            <a:endParaRPr lang="es-US" sz="1400" dirty="0"/>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3986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Nota para el facilitador: </a:t>
            </a:r>
            <a:r>
              <a:rPr lang="es-US" sz="1400" b="0" i="0" u="none" kern="1200" baseline="0" dirty="0">
                <a:solidFill>
                  <a:schemeClr val="tx1"/>
                </a:solidFill>
                <a:effectLst/>
                <a:latin typeface="+mn-lt"/>
                <a:ea typeface="+mn-ea"/>
                <a:cs typeface="+mn-cs"/>
              </a:rPr>
              <a:t>Revise y analice con los participantes el contenido de la diapositiva. Pregunte si los participantes tienen alguna duda y aclare lo que sea necesario.</a:t>
            </a: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25959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anose="020B0604020202020204" pitchFamily="34" charset="0"/>
              <a:buNone/>
            </a:pPr>
            <a:r>
              <a:rPr lang="es-US" sz="1400" b="1" i="0" u="none" kern="1200" baseline="0" dirty="0">
                <a:solidFill>
                  <a:schemeClr val="tx1"/>
                </a:solidFill>
                <a:effectLst/>
                <a:latin typeface="+mn-lt"/>
                <a:ea typeface="+mn-ea"/>
                <a:cs typeface="+mn-cs"/>
              </a:rPr>
              <a:t>Nota para el facilitador: </a:t>
            </a:r>
            <a:r>
              <a:rPr lang="es-US" sz="1400" b="0" i="0" u="none" kern="1200" baseline="0" dirty="0">
                <a:solidFill>
                  <a:schemeClr val="tx1"/>
                </a:solidFill>
                <a:effectLst/>
                <a:latin typeface="+mn-lt"/>
                <a:ea typeface="+mn-ea"/>
                <a:cs typeface="+mn-cs"/>
              </a:rPr>
              <a:t>Pídales a los participantes que lean con usted en voz alta los aportes clave de la diapositiva. Pregunte si los participantes tienen alguna duda y aclare lo que sea necesario.</a:t>
            </a:r>
            <a:endParaRPr lang="es-US" sz="1400" dirty="0"/>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2693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anose="020B0604020202020204" pitchFamily="34" charset="0"/>
              <a:buNone/>
            </a:pPr>
            <a:r>
              <a:rPr lang="es-US" sz="1400" b="1" i="0" u="none" kern="1200" baseline="0" dirty="0">
                <a:solidFill>
                  <a:schemeClr val="tx1"/>
                </a:solidFill>
                <a:effectLst/>
                <a:latin typeface="+mn-lt"/>
                <a:ea typeface="+mn-ea"/>
                <a:cs typeface="+mn-cs"/>
              </a:rPr>
              <a:t>Nota para el facilitador: </a:t>
            </a:r>
            <a:r>
              <a:rPr lang="es-US" sz="1400" b="0" i="0" u="none" kern="1200" baseline="0" dirty="0">
                <a:solidFill>
                  <a:schemeClr val="tx1"/>
                </a:solidFill>
                <a:effectLst/>
                <a:latin typeface="+mn-lt"/>
                <a:ea typeface="+mn-ea"/>
                <a:cs typeface="+mn-cs"/>
              </a:rPr>
              <a:t>Pídales a los participantes que lean con usted en voz alta los aportes clave de la diapositiva. Pregunte si los participantes tienen alguna duda y aclare lo que sea necesario.</a:t>
            </a:r>
            <a:endParaRPr lang="es-US" sz="1400" dirty="0"/>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57077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anose="020B0604020202020204" pitchFamily="34" charset="0"/>
              <a:buNone/>
            </a:pPr>
            <a:r>
              <a:rPr lang="es-US" sz="1400" b="1" i="0" u="none" kern="1200" baseline="0" dirty="0">
                <a:solidFill>
                  <a:schemeClr val="tx1"/>
                </a:solidFill>
                <a:effectLst/>
                <a:latin typeface="+mn-lt"/>
                <a:ea typeface="+mn-ea"/>
                <a:cs typeface="+mn-cs"/>
              </a:rPr>
              <a:t>Nota para el facilitador: </a:t>
            </a:r>
            <a:r>
              <a:rPr lang="es-US" sz="1400" b="0" i="0" u="none" kern="1200" baseline="0" dirty="0">
                <a:solidFill>
                  <a:schemeClr val="tx1"/>
                </a:solidFill>
                <a:effectLst/>
                <a:latin typeface="+mn-lt"/>
                <a:ea typeface="+mn-ea"/>
                <a:cs typeface="+mn-cs"/>
              </a:rPr>
              <a:t>Pídales a los participantes que lean con usted en voz alta los aportes clave de la diapositiva. Pregunte si los participantes tienen alguna duda y aclare lo que sea necesario.</a:t>
            </a:r>
            <a:endParaRPr lang="es-US" sz="1400" dirty="0"/>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33923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200" b="1" i="0" u="none" kern="1200" baseline="0" dirty="0">
                <a:solidFill>
                  <a:schemeClr val="tx1"/>
                </a:solidFill>
                <a:effectLst/>
                <a:latin typeface="+mn-lt"/>
                <a:ea typeface="+mn-ea"/>
                <a:cs typeface="+mn-cs"/>
              </a:rPr>
              <a:t>Guion del facilitador: </a:t>
            </a:r>
            <a:r>
              <a:rPr lang="es-US" sz="1200" b="0" i="1" u="none" kern="1200" baseline="0" dirty="0">
                <a:solidFill>
                  <a:schemeClr val="tx1"/>
                </a:solidFill>
                <a:effectLst/>
                <a:latin typeface="+mn-lt"/>
                <a:ea typeface="+mn-ea"/>
                <a:cs typeface="+mn-cs"/>
              </a:rPr>
              <a:t>Bien, ahora que conocemos los aspectos fundamentales para trabajar en un QAC y para dialogar con los miembros de la comunidad, dediquemos un momento a revisar los requisitos de los informes para el personal y los voluntarios del QAC. Específicamente, informar los visitantes al QAC mientras estén trabajando o desempeñándose como voluntarios.</a:t>
            </a:r>
            <a:endParaRPr lang="es-US" i="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54765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baseline="0" dirty="0"/>
              <a:t>Nota para el facilitador: </a:t>
            </a:r>
            <a:r>
              <a:rPr lang="es-US" sz="1400" b="0" i="0" u="none" baseline="0" dirty="0"/>
              <a:t>Lea con la clase en voz alta la descripción general de la sección de Informe de visitantes.</a:t>
            </a:r>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4019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baseline="0" dirty="0"/>
              <a:t>Nota para el facilitador: </a:t>
            </a:r>
            <a:r>
              <a:rPr lang="es-US" sz="1400" b="0" i="0" u="none" baseline="0" dirty="0"/>
              <a:t>Lea con la clase en voz alta el objetivo educativo para la sección de Informe de visitantes.</a:t>
            </a:r>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718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Guion del facilitador: </a:t>
            </a:r>
            <a:r>
              <a:rPr lang="es-US" sz="1400" b="0" i="1" u="none" kern="1200" baseline="0" dirty="0">
                <a:solidFill>
                  <a:schemeClr val="tx1"/>
                </a:solidFill>
                <a:effectLst/>
                <a:latin typeface="+mn-lt"/>
                <a:ea typeface="+mn-ea"/>
                <a:cs typeface="+mn-cs"/>
              </a:rPr>
              <a:t>¿Por qué les pedimos que informen sobre quienes visitan el QAC? Hay dos motivos: </a:t>
            </a:r>
            <a:r>
              <a:rPr lang="es-US" sz="1400" b="1" i="0" u="none" kern="1200" baseline="0" dirty="0">
                <a:solidFill>
                  <a:schemeClr val="tx1"/>
                </a:solidFill>
                <a:effectLst/>
                <a:latin typeface="+mn-lt"/>
                <a:ea typeface="+mn-ea"/>
                <a:cs typeface="+mn-cs"/>
              </a:rPr>
              <a:t>[lea los puntos de la diapositiva]</a:t>
            </a:r>
            <a:r>
              <a:rPr lang="es-US" sz="1400" b="0" i="1" u="none" kern="1200" baseline="0" dirty="0">
                <a:solidFill>
                  <a:schemeClr val="tx1"/>
                </a:solidFill>
                <a:effectLst/>
                <a:latin typeface="+mn-lt"/>
                <a:ea typeface="+mn-ea"/>
                <a:cs typeface="+mn-cs"/>
              </a:rPr>
              <a:t>.</a:t>
            </a:r>
            <a:endParaRPr lang="es-US" sz="14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baseline="0" dirty="0"/>
              <a:t>Nota para el facilitador: </a:t>
            </a:r>
            <a:r>
              <a:rPr lang="es-US" sz="1400" b="0" i="0" u="none" baseline="0" dirty="0"/>
              <a:t>Pregunte si los participantes tienen alguna duda y aclare lo que sea necesario.</a:t>
            </a:r>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20591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Guion del facilitador: </a:t>
            </a:r>
            <a:r>
              <a:rPr lang="es-US" sz="1400" b="0" i="1" u="none" kern="1200" baseline="0" dirty="0">
                <a:solidFill>
                  <a:schemeClr val="tx1"/>
                </a:solidFill>
                <a:effectLst/>
                <a:latin typeface="+mn-lt"/>
                <a:ea typeface="+mn-ea"/>
                <a:cs typeface="+mn-cs"/>
              </a:rPr>
              <a:t>Revisemos las sección 1 del Formulario de interacción con los visitantes: </a:t>
            </a:r>
            <a:r>
              <a:rPr lang="es-US" sz="1400" b="1" i="0" u="none" kern="1200" baseline="0" dirty="0">
                <a:solidFill>
                  <a:schemeClr val="tx1"/>
                </a:solidFill>
                <a:effectLst/>
                <a:latin typeface="+mn-lt"/>
                <a:ea typeface="+mn-ea"/>
                <a:cs typeface="+mn-cs"/>
              </a:rPr>
              <a:t>[revise y analice el contenido de la diapositiva]</a:t>
            </a:r>
            <a:r>
              <a:rPr lang="es-US" sz="1400" b="0" i="1" u="none" kern="1200" baseline="0" dirty="0">
                <a:solidFill>
                  <a:schemeClr val="tx1"/>
                </a:solidFill>
                <a:effectLst/>
                <a:latin typeface="+mn-lt"/>
                <a:ea typeface="+mn-ea"/>
                <a:cs typeface="+mn-cs"/>
              </a:rPr>
              <a:t>. </a:t>
            </a:r>
            <a:r>
              <a:rPr lang="es-US" sz="1400" b="1" i="0" u="none" baseline="0" dirty="0"/>
              <a:t>Nota para el facilitador: </a:t>
            </a:r>
            <a:r>
              <a:rPr lang="es-US" sz="1400" b="0" i="0" u="none" baseline="0" dirty="0"/>
              <a:t>Pregúnteles a los participantes si tienen dudas y aclare lo que sea necesario. </a:t>
            </a:r>
            <a:r>
              <a:rPr lang="es-US" sz="1400" b="1" i="0" u="none" kern="1200" baseline="0" dirty="0">
                <a:solidFill>
                  <a:schemeClr val="tx1"/>
                </a:solidFill>
                <a:effectLst/>
                <a:latin typeface="+mn-lt"/>
                <a:ea typeface="+mn-ea"/>
                <a:cs typeface="+mn-cs"/>
              </a:rPr>
              <a:t>[Se les darán a los socios más indicaciones sobre cómo ingresar información en SwORD (se enviará esta información a los usuarios de cuentas de SwORD designados en cada organización asociada).]</a:t>
            </a:r>
            <a:endParaRPr lang="es-US" sz="1400" dirty="0"/>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9159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Font typeface="Arial" panose="020B0604020202020204" pitchFamily="34" charset="0"/>
              <a:buNone/>
            </a:pPr>
            <a:r>
              <a:rPr lang="es-US" sz="1400" b="1" i="0" u="none" baseline="0" dirty="0"/>
              <a:t>Nota para el facilitador: </a:t>
            </a:r>
            <a:r>
              <a:rPr lang="es-US" sz="1400" b="0" i="0" u="none" baseline="0" dirty="0"/>
              <a:t>Revise el rol de la USCB con los participantes. Pregunte si los participantes tienen alguna duda y aclare lo que sea necesario.</a:t>
            </a:r>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21664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Guion del facilitador: </a:t>
            </a:r>
            <a:r>
              <a:rPr lang="es-US" sz="1400" b="0" i="1" u="none" kern="1200" baseline="0" dirty="0">
                <a:solidFill>
                  <a:schemeClr val="tx1"/>
                </a:solidFill>
                <a:effectLst/>
                <a:latin typeface="+mn-lt"/>
                <a:ea typeface="+mn-ea"/>
                <a:cs typeface="+mn-cs"/>
              </a:rPr>
              <a:t>Revisemos la sección 2 del Formulario de interacción con los visitantes: </a:t>
            </a:r>
            <a:r>
              <a:rPr lang="es-US" sz="1400" b="1" i="0" u="none" kern="1200" baseline="0" dirty="0">
                <a:solidFill>
                  <a:schemeClr val="tx1"/>
                </a:solidFill>
                <a:effectLst/>
                <a:latin typeface="+mn-lt"/>
                <a:ea typeface="+mn-ea"/>
                <a:cs typeface="+mn-cs"/>
              </a:rPr>
              <a:t>[revise y analice el contenido de la diapositiva]</a:t>
            </a:r>
            <a:r>
              <a:rPr lang="es-US" sz="1400" b="0" i="1" u="none" kern="1200" baseline="0" dirty="0">
                <a:solidFill>
                  <a:schemeClr val="tx1"/>
                </a:solidFill>
                <a:effectLst/>
                <a:latin typeface="+mn-lt"/>
                <a:ea typeface="+mn-ea"/>
                <a:cs typeface="+mn-cs"/>
              </a:rPr>
              <a:t>.</a:t>
            </a:r>
            <a:endParaRPr lang="es-US" sz="14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baseline="0" dirty="0"/>
              <a:t>Nota para el facilitador: </a:t>
            </a:r>
            <a:r>
              <a:rPr lang="es-US" sz="1400" b="0" i="0" u="none" baseline="0" dirty="0"/>
              <a:t>Pregunte si los participantes tienen alguna duda y aclare lo que sea necesario.</a:t>
            </a:r>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76382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Guion del facilitador: </a:t>
            </a:r>
            <a:r>
              <a:rPr lang="es-US" sz="1400" b="0" i="1" u="none" kern="1200" baseline="0" dirty="0">
                <a:solidFill>
                  <a:schemeClr val="tx1"/>
                </a:solidFill>
                <a:effectLst/>
                <a:latin typeface="+mn-lt"/>
                <a:ea typeface="+mn-ea"/>
                <a:cs typeface="+mn-cs"/>
              </a:rPr>
              <a:t>Revisemos la sección 3 del Formulario de interacción con los visitantes: </a:t>
            </a:r>
            <a:r>
              <a:rPr lang="es-US" sz="1400" b="1" i="0" u="none" kern="1200" baseline="0" dirty="0">
                <a:solidFill>
                  <a:schemeClr val="tx1"/>
                </a:solidFill>
                <a:effectLst/>
                <a:latin typeface="+mn-lt"/>
                <a:ea typeface="+mn-ea"/>
                <a:cs typeface="+mn-cs"/>
              </a:rPr>
              <a:t>[revise y analice el contenido de la diapositiva]</a:t>
            </a:r>
            <a:r>
              <a:rPr lang="es-US" sz="1400" b="0" i="1" u="none" kern="1200" baseline="0" dirty="0">
                <a:solidFill>
                  <a:schemeClr val="tx1"/>
                </a:solidFill>
                <a:effectLst/>
                <a:latin typeface="+mn-lt"/>
                <a:ea typeface="+mn-ea"/>
                <a:cs typeface="+mn-cs"/>
              </a:rPr>
              <a:t>.</a:t>
            </a:r>
            <a:endParaRPr lang="es-US" sz="14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baseline="0" dirty="0"/>
              <a:t>Nota para el facilitador: </a:t>
            </a:r>
            <a:r>
              <a:rPr lang="es-US" sz="1400" b="0" i="0" u="none" baseline="0" dirty="0"/>
              <a:t>Pregunte si los participantes tienen alguna duda y aclare lo que sea necesario.</a:t>
            </a:r>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445644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Guion del facilitador: </a:t>
            </a:r>
            <a:r>
              <a:rPr lang="es-US" sz="1400" b="0" i="1" u="none" kern="1200" baseline="0" dirty="0">
                <a:solidFill>
                  <a:schemeClr val="tx1"/>
                </a:solidFill>
                <a:effectLst/>
                <a:latin typeface="+mn-lt"/>
                <a:ea typeface="+mn-ea"/>
                <a:cs typeface="+mn-cs"/>
              </a:rPr>
              <a:t>Revisemos la sección 4 del Formulario de interacción con los visitantes: </a:t>
            </a:r>
            <a:r>
              <a:rPr lang="es-US" sz="1400" b="1" i="0" u="none" kern="1200" baseline="0" dirty="0">
                <a:solidFill>
                  <a:schemeClr val="tx1"/>
                </a:solidFill>
                <a:effectLst/>
                <a:latin typeface="+mn-lt"/>
                <a:ea typeface="+mn-ea"/>
                <a:cs typeface="+mn-cs"/>
              </a:rPr>
              <a:t>[revise y analice el contenido de la diapositiva]</a:t>
            </a:r>
            <a:r>
              <a:rPr lang="es-US" sz="1400" b="0" i="1" u="none" kern="1200" baseline="0" dirty="0">
                <a:solidFill>
                  <a:schemeClr val="tx1"/>
                </a:solidFill>
                <a:effectLst/>
                <a:latin typeface="+mn-lt"/>
                <a:ea typeface="+mn-ea"/>
                <a:cs typeface="+mn-cs"/>
              </a:rPr>
              <a:t>.</a:t>
            </a:r>
            <a:endParaRPr lang="es-US" sz="14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baseline="0" dirty="0"/>
              <a:t>Nota para el facilitador: </a:t>
            </a:r>
            <a:r>
              <a:rPr lang="es-US" sz="1400" b="0" i="0" u="none" baseline="0" dirty="0"/>
              <a:t>Pregunte si los participantes tienen alguna duda y aclare lo que sea necesario.</a:t>
            </a:r>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98904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Nota para el facilitador: </a:t>
            </a:r>
            <a:r>
              <a:rPr lang="es-US" sz="1400" b="0" i="0" u="none" kern="1200" baseline="0" dirty="0">
                <a:solidFill>
                  <a:schemeClr val="tx1"/>
                </a:solidFill>
                <a:effectLst/>
                <a:latin typeface="+mn-lt"/>
                <a:ea typeface="+mn-ea"/>
                <a:cs typeface="+mn-cs"/>
              </a:rPr>
              <a:t>Pídales a los participantes que lean con usted en voz alta los aportes clave de la diapositiva. Pregunte si los participantes tienen alguna duda y aclare lo que sea necesario.</a:t>
            </a: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61157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200" b="1" i="0" u="none" kern="1200" baseline="0" dirty="0">
                <a:solidFill>
                  <a:schemeClr val="tx1"/>
                </a:solidFill>
                <a:effectLst/>
                <a:latin typeface="+mn-lt"/>
                <a:ea typeface="+mn-ea"/>
                <a:cs typeface="+mn-cs"/>
              </a:rPr>
              <a:t>Guion del facilitador: </a:t>
            </a:r>
            <a:r>
              <a:rPr lang="es-US" sz="1200" b="0" i="1" u="none" kern="1200" baseline="0" dirty="0">
                <a:solidFill>
                  <a:schemeClr val="tx1"/>
                </a:solidFill>
                <a:effectLst/>
                <a:latin typeface="+mn-lt"/>
                <a:ea typeface="+mn-ea"/>
                <a:cs typeface="+mn-cs"/>
              </a:rPr>
              <a:t>Bien, hemos concluido la capacitación del curso introductorio del QAC para el personal y los voluntarios. Dediquemos un momento a tratar dudas que puedan tener sobre la capacitación o los documentos incluidos en el cuadernillo del manual para el participante.</a:t>
            </a:r>
            <a:endParaRPr lang="es-US" i="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853862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Guion del facilitador:</a:t>
            </a:r>
            <a:r>
              <a:rPr lang="es-US" sz="1400" b="0" i="0" u="none" kern="1200" baseline="0" dirty="0">
                <a:solidFill>
                  <a:schemeClr val="tx1"/>
                </a:solidFill>
                <a:effectLst/>
                <a:latin typeface="+mn-lt"/>
                <a:ea typeface="+mn-ea"/>
                <a:cs typeface="+mn-cs"/>
              </a:rPr>
              <a:t> </a:t>
            </a:r>
            <a:r>
              <a:rPr lang="es-US" sz="1400" b="0" i="1" u="none" kern="1200" baseline="0" dirty="0">
                <a:solidFill>
                  <a:schemeClr val="tx1"/>
                </a:solidFill>
                <a:effectLst/>
                <a:latin typeface="+mn-lt"/>
                <a:ea typeface="+mn-ea"/>
                <a:cs typeface="+mn-cs"/>
              </a:rPr>
              <a:t>Revisemos lo que se incluye en el cuadernillo del manual de capacitación para el participante: </a:t>
            </a:r>
            <a:r>
              <a:rPr lang="es-US" sz="1400" b="1" i="0" u="none" kern="1200" baseline="0" dirty="0">
                <a:solidFill>
                  <a:schemeClr val="tx1"/>
                </a:solidFill>
                <a:effectLst/>
                <a:latin typeface="+mn-lt"/>
                <a:ea typeface="+mn-ea"/>
                <a:cs typeface="+mn-cs"/>
              </a:rPr>
              <a:t>[Lea el índice de la imagen que está en la diapositiva]</a:t>
            </a:r>
            <a:r>
              <a:rPr lang="es-US" sz="1400" b="0" i="0" u="none" kern="1200" baseline="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kern="1200" baseline="0" dirty="0">
                <a:solidFill>
                  <a:schemeClr val="tx1"/>
                </a:solidFill>
                <a:effectLst/>
                <a:latin typeface="+mn-lt"/>
                <a:ea typeface="+mn-ea"/>
                <a:cs typeface="+mn-cs"/>
              </a:rPr>
              <a:t>Nota para el facilitador: </a:t>
            </a:r>
            <a:r>
              <a:rPr lang="es-US" sz="1400" b="0" i="0" u="none" kern="1200" baseline="0" dirty="0">
                <a:solidFill>
                  <a:schemeClr val="tx1"/>
                </a:solidFill>
                <a:effectLst/>
                <a:latin typeface="+mn-lt"/>
                <a:ea typeface="+mn-ea"/>
                <a:cs typeface="+mn-cs"/>
              </a:rPr>
              <a:t>Sugiérales a los participantes que una mejor práctica sería tener a mano este manual cuando estén en el QAC para poder consultar rápidamente toda información que podrían no recordar fácilmente de la capacitación. Pregunte si los participantes tienen alguna duda y aclare lo que sea necesario.</a:t>
            </a:r>
            <a:endParaRPr lang="es-US" sz="1400" dirty="0"/>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960987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200" b="1" i="0" u="none" kern="1200" baseline="0" dirty="0">
                <a:solidFill>
                  <a:schemeClr val="tx1"/>
                </a:solidFill>
                <a:effectLst/>
                <a:latin typeface="+mn-lt"/>
                <a:ea typeface="+mn-ea"/>
                <a:cs typeface="+mn-cs"/>
              </a:rPr>
              <a:t>Guion del facilitador: </a:t>
            </a:r>
            <a:r>
              <a:rPr lang="es-US" sz="1200" b="0" i="1" u="none" kern="1200" baseline="0" dirty="0">
                <a:solidFill>
                  <a:schemeClr val="tx1"/>
                </a:solidFill>
                <a:effectLst/>
                <a:latin typeface="+mn-lt"/>
                <a:ea typeface="+mn-ea"/>
                <a:cs typeface="+mn-cs"/>
              </a:rPr>
              <a:t>Bien, hemos concluido la capacitación del curso introductorio del QAC para el personal y los voluntarios. Dediquemos un momento a tratar dudas que puedan tener sobre la capacitación o los documentos incluidos en el cuadernillo del manual para el participante.</a:t>
            </a:r>
            <a:endParaRPr lang="es-US" i="1" dirty="0"/>
          </a:p>
        </p:txBody>
      </p:sp>
      <p:sp>
        <p:nvSpPr>
          <p:cNvPr id="4" name="Slide Number Placeholder 3"/>
          <p:cNvSpPr>
            <a:spLocks noGrp="1"/>
          </p:cNvSpPr>
          <p:nvPr>
            <p:ph type="sldNum" sz="quarter" idx="5"/>
          </p:nvPr>
        </p:nvSpPr>
        <p:spPr/>
        <p:txBody>
          <a:bodyPr/>
          <a:lstStyle/>
          <a:p>
            <a:pPr algn="l" rtl="0"/>
            <a:fld id="{AF8A6A9C-D12A-478A-B8FD-37E73F4FCAA6}" type="slidenum">
              <a:rPr/>
              <a:t>76</a:t>
            </a:fld>
            <a:endParaRPr lang="es-US" dirty="0"/>
          </a:p>
        </p:txBody>
      </p:sp>
    </p:spTree>
    <p:extLst>
      <p:ext uri="{BB962C8B-B14F-4D97-AF65-F5344CB8AC3E}">
        <p14:creationId xmlns:p14="http://schemas.microsoft.com/office/powerpoint/2010/main" val="91328658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3050" y="296863"/>
            <a:ext cx="4391025" cy="3294062"/>
          </a:xfrm>
        </p:spPr>
      </p:sp>
      <p:sp>
        <p:nvSpPr>
          <p:cNvPr id="3" name="Notes Placeholder 2"/>
          <p:cNvSpPr>
            <a:spLocks noGrp="1"/>
          </p:cNvSpPr>
          <p:nvPr>
            <p:ph type="body" idx="1"/>
          </p:nvPr>
        </p:nvSpPr>
        <p:spPr>
          <a:xfrm>
            <a:off x="657716" y="4152421"/>
            <a:ext cx="6161692" cy="4372182"/>
          </a:xfrm>
        </p:spPr>
        <p:txBody>
          <a:bodyPr/>
          <a:lstStyle/>
          <a:p>
            <a:pPr marL="0" indent="0" algn="l" rtl="0">
              <a:lnSpc>
                <a:spcPct val="150000"/>
              </a:lnSpc>
              <a:buFont typeface="Arial" panose="020B0604020202020204" pitchFamily="34" charset="0"/>
              <a:buNone/>
            </a:pPr>
            <a:endParaRPr lang="es-US" sz="1400"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77</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9077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baseline="0" dirty="0"/>
              <a:t>Nota para el facilitador: </a:t>
            </a:r>
            <a:r>
              <a:rPr lang="es-US" sz="1400" b="0" i="0" u="none" baseline="0" dirty="0"/>
              <a:t>Revise con los participantes el área de responsabilidad primordial de la USCB. Pregunte si los participantes tienen alguna duda y aclare lo que sea necesario.</a:t>
            </a:r>
          </a:p>
          <a:p>
            <a:pPr marL="0" indent="0" algn="l" rtl="0">
              <a:buFont typeface="Arial" panose="020B0604020202020204" pitchFamily="34" charset="0"/>
              <a:buNone/>
            </a:pPr>
            <a:endParaRPr lang="es-US" sz="14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5764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400" b="1" i="0" u="none" baseline="0" dirty="0"/>
              <a:t>Nota para el facilitador: </a:t>
            </a:r>
            <a:r>
              <a:rPr lang="es-US" sz="1400" b="0" i="0" u="none" baseline="0" dirty="0"/>
              <a:t>Revise con los participantes las maneras en las que la USCB hace el recuento (cuenta) durante el censo. Pregunte si los participantes tienen alguna duda y aclare lo que sea necesario. </a:t>
            </a:r>
            <a:r>
              <a:rPr lang="es-US" sz="1400" b="1" i="0" u="none" baseline="0" dirty="0"/>
              <a:t>Opcional:</a:t>
            </a:r>
            <a:r>
              <a:rPr lang="es-US" sz="1400" b="0" i="0" u="none" baseline="0" dirty="0"/>
              <a:t> Si los participantes de su organización quisieran explorar más sobre el proceso de conteo o los roles de los censistas de la USCB, puede pasar a las diapositivas 52 y 56.</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8A6A9C-D12A-478A-B8FD-37E73F4FCAA6}"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s-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1980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Century Gothic" panose="020B0502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514847" y="6429968"/>
            <a:ext cx="1854203" cy="365125"/>
          </a:xfrm>
        </p:spPr>
        <p:txBody>
          <a:bodyPr/>
          <a:lstStyle/>
          <a:p>
            <a:fld id="{E5B55861-1B7B-4F6F-BE13-9B036D8AE46B}" type="datetime1">
              <a:rPr lang="en-US" smtClean="0"/>
              <a:t>2/28/2020</a:t>
            </a:fld>
            <a:endParaRPr lang="en-US" dirty="0"/>
          </a:p>
        </p:txBody>
      </p:sp>
      <p:sp>
        <p:nvSpPr>
          <p:cNvPr id="5" name="Footer Placeholder 4"/>
          <p:cNvSpPr>
            <a:spLocks noGrp="1"/>
          </p:cNvSpPr>
          <p:nvPr>
            <p:ph type="ftr" sz="quarter" idx="11"/>
          </p:nvPr>
        </p:nvSpPr>
        <p:spPr>
          <a:xfrm>
            <a:off x="2456525" y="6429968"/>
            <a:ext cx="3617103" cy="365125"/>
          </a:xfrm>
        </p:spPr>
        <p:txBody>
          <a:bodyPr/>
          <a:lstStyle/>
          <a:p>
            <a:endParaRPr lang="en-US" dirty="0"/>
          </a:p>
        </p:txBody>
      </p:sp>
      <p:sp>
        <p:nvSpPr>
          <p:cNvPr id="6" name="Slide Number Placeholder 5"/>
          <p:cNvSpPr>
            <a:spLocks noGrp="1"/>
          </p:cNvSpPr>
          <p:nvPr>
            <p:ph type="sldNum" sz="quarter" idx="12"/>
          </p:nvPr>
        </p:nvSpPr>
        <p:spPr>
          <a:xfrm>
            <a:off x="6948267" y="6429968"/>
            <a:ext cx="984019" cy="365125"/>
          </a:xfrm>
        </p:spPr>
        <p:txBody>
          <a:bodyPr/>
          <a:lstStyle/>
          <a:p>
            <a:fld id="{D57F1E4F-1CFF-5643-939E-217C01CDF565}"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17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D461646-9B43-4467-BD07-7F69EEC85340}" type="datetime1">
              <a:rPr lang="en-US" smtClean="0"/>
              <a:t>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6115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1B8622-0443-44BE-9127-DB46651763CE}" type="datetime1">
              <a:rPr lang="en-US" smtClean="0"/>
              <a:t>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1652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age-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502444" y="862359"/>
            <a:ext cx="7680723" cy="1655762"/>
          </a:xfrm>
        </p:spPr>
        <p:txBody>
          <a:bodyPr anchor="ctr"/>
          <a:lstStyle>
            <a:lvl1pPr algn="l">
              <a:defRPr sz="3600" spc="45" baseline="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502444" y="3145536"/>
            <a:ext cx="3429000" cy="640080"/>
          </a:xfr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lang="en-US" sz="1013" b="0" kern="1200" spc="0" baseline="0" dirty="0">
                <a:solidFill>
                  <a:schemeClr val="tx1"/>
                </a:solidFill>
                <a:latin typeface="Century Gothic" panose="020B0502020202020204" pitchFamily="34" charset="0"/>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Month XX, XXXX</a:t>
            </a:r>
          </a:p>
        </p:txBody>
      </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502443" y="2551176"/>
            <a:ext cx="7680960" cy="603504"/>
          </a:xfrm>
        </p:spPr>
        <p:txBody>
          <a:bodyPr anchor="t">
            <a:norm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350" b="1" spc="30" baseline="0">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Click to edit Master subhead style</a:t>
            </a:r>
          </a:p>
        </p:txBody>
      </p:sp>
    </p:spTree>
    <p:extLst>
      <p:ext uri="{BB962C8B-B14F-4D97-AF65-F5344CB8AC3E}">
        <p14:creationId xmlns:p14="http://schemas.microsoft.com/office/powerpoint/2010/main" val="3751495614"/>
      </p:ext>
    </p:extLst>
  </p:cSld>
  <p:clrMapOvr>
    <a:masterClrMapping/>
  </p:clrMapOvr>
  <p:extLst>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age-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502444" y="862359"/>
            <a:ext cx="7680723" cy="1655762"/>
          </a:xfrm>
        </p:spPr>
        <p:txBody>
          <a:bodyPr anchor="ctr"/>
          <a:lstStyle>
            <a:lvl1pPr algn="l">
              <a:defRPr sz="3600" spc="45" baseline="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502444" y="3145536"/>
            <a:ext cx="3429000" cy="640080"/>
          </a:xfr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lang="en-US" sz="1013" b="0" kern="1200" spc="0" baseline="0" dirty="0">
                <a:solidFill>
                  <a:schemeClr val="tx1"/>
                </a:solidFill>
                <a:latin typeface="Century Gothic" panose="020B0502020202020204" pitchFamily="34" charset="0"/>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Month XX, XXXX</a:t>
            </a:r>
          </a:p>
        </p:txBody>
      </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502443" y="2551176"/>
            <a:ext cx="7680960" cy="603504"/>
          </a:xfrm>
        </p:spPr>
        <p:txBody>
          <a:bodyPr anchor="t">
            <a:norm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350" b="1" spc="30" baseline="0">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Click to edit Master subhead style</a:t>
            </a:r>
          </a:p>
        </p:txBody>
      </p:sp>
    </p:spTree>
    <p:extLst>
      <p:ext uri="{BB962C8B-B14F-4D97-AF65-F5344CB8AC3E}">
        <p14:creationId xmlns:p14="http://schemas.microsoft.com/office/powerpoint/2010/main" val="1940440269"/>
      </p:ext>
    </p:extLst>
  </p:cSld>
  <p:clrMapOvr>
    <a:masterClrMapping/>
  </p:clrMapOvr>
  <p:extLst>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age-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502444" y="862359"/>
            <a:ext cx="7680723" cy="1655762"/>
          </a:xfrm>
        </p:spPr>
        <p:txBody>
          <a:bodyPr anchor="ctr"/>
          <a:lstStyle>
            <a:lvl1pPr algn="l">
              <a:defRPr sz="3600" spc="45" baseline="0">
                <a:solidFill>
                  <a:schemeClr val="accent3"/>
                </a:solidFill>
              </a:defRPr>
            </a:lvl1pPr>
          </a:lstStyle>
          <a:p>
            <a:r>
              <a:rPr lang="en-US"/>
              <a:t>Click to edit Master title style</a:t>
            </a:r>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502444" y="3145536"/>
            <a:ext cx="3429000" cy="640080"/>
          </a:xfr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lang="en-US" sz="1013" b="0" kern="1200" spc="0" baseline="0" dirty="0">
                <a:solidFill>
                  <a:schemeClr val="tx1"/>
                </a:solidFill>
                <a:latin typeface="Century Gothic" panose="020B0502020202020204" pitchFamily="34" charset="0"/>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Month XX, XXXX</a:t>
            </a:r>
          </a:p>
        </p:txBody>
      </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502443" y="2551176"/>
            <a:ext cx="7680960" cy="603504"/>
          </a:xfrm>
        </p:spPr>
        <p:txBody>
          <a:bodyPr anchor="t">
            <a:norm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350" b="1" spc="30" baseline="0">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Click to edit Master subhead style</a:t>
            </a:r>
          </a:p>
        </p:txBody>
      </p:sp>
    </p:spTree>
    <p:extLst>
      <p:ext uri="{BB962C8B-B14F-4D97-AF65-F5344CB8AC3E}">
        <p14:creationId xmlns:p14="http://schemas.microsoft.com/office/powerpoint/2010/main" val="1192423919"/>
      </p:ext>
    </p:extLst>
  </p:cSld>
  <p:clrMapOvr>
    <a:masterClrMapping/>
  </p:clrMapOvr>
  <p:extLst>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age-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502444" y="862359"/>
            <a:ext cx="7680723" cy="1655762"/>
          </a:xfrm>
        </p:spPr>
        <p:txBody>
          <a:bodyPr anchor="ctr"/>
          <a:lstStyle>
            <a:lvl1pPr algn="l">
              <a:defRPr sz="3600" spc="45" baseline="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502444" y="3145536"/>
            <a:ext cx="3429000" cy="640080"/>
          </a:xfr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lang="en-US" sz="1013" b="0" kern="1200" spc="0" baseline="0" dirty="0">
                <a:solidFill>
                  <a:schemeClr val="tx1"/>
                </a:solidFill>
                <a:latin typeface="Century Gothic" panose="020B0502020202020204" pitchFamily="34" charset="0"/>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Month XX, XXXX</a:t>
            </a:r>
          </a:p>
        </p:txBody>
      </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502443" y="2551176"/>
            <a:ext cx="7680960" cy="603504"/>
          </a:xfrm>
        </p:spPr>
        <p:txBody>
          <a:bodyPr anchor="t">
            <a:norm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350" b="1" spc="30" baseline="0">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Click to edit Master subhead style</a:t>
            </a:r>
          </a:p>
        </p:txBody>
      </p:sp>
    </p:spTree>
    <p:extLst>
      <p:ext uri="{BB962C8B-B14F-4D97-AF65-F5344CB8AC3E}">
        <p14:creationId xmlns:p14="http://schemas.microsoft.com/office/powerpoint/2010/main" val="3890043023"/>
      </p:ext>
    </p:extLst>
  </p:cSld>
  <p:clrMapOvr>
    <a:masterClrMapping/>
  </p:clrMapOvr>
  <p:extLst>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 Title &amp; Content-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499927" y="741790"/>
            <a:ext cx="4800600" cy="1325563"/>
          </a:xfrm>
        </p:spPr>
        <p:txBody>
          <a:bodyPr/>
          <a:lstStyle>
            <a:lvl1pPr>
              <a:defRPr spc="45" baseline="0">
                <a:solidFill>
                  <a:schemeClr val="accent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498606" y="2092694"/>
            <a:ext cx="4800600" cy="823912"/>
          </a:xfrm>
        </p:spPr>
        <p:txBody>
          <a:bodyPr anchor="b">
            <a:normAutofit/>
          </a:bodyPr>
          <a:lstStyle>
            <a:lvl1pPr marL="0" indent="0">
              <a:buNone/>
              <a:defRPr sz="1350" b="1" spc="30" baseline="0">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500634" y="2933274"/>
            <a:ext cx="4800600" cy="2735689"/>
          </a:xfrm>
        </p:spPr>
        <p:txBody>
          <a:bodyPr/>
          <a:lstStyle>
            <a:lvl1pPr>
              <a:lnSpc>
                <a:spcPts val="1313"/>
              </a:lnSpc>
              <a:defRPr sz="1050" b="0" baseline="0">
                <a:latin typeface="Century Gothic" panose="020B0502020202020204" pitchFamily="34" charset="0"/>
              </a:defRPr>
            </a:lvl1pPr>
            <a:lvl2pPr>
              <a:spcBef>
                <a:spcPts val="450"/>
              </a:spcBef>
              <a:defRPr sz="900" baseline="0">
                <a:latin typeface="Century Gothic" panose="020B0502020202020204" pitchFamily="34" charset="0"/>
              </a:defRPr>
            </a:lvl2pPr>
            <a:lvl3pPr>
              <a:spcBef>
                <a:spcPts val="450"/>
              </a:spcBef>
              <a:defRPr sz="900" baseline="0">
                <a:latin typeface="Century Gothic" panose="020B0502020202020204" pitchFamily="34" charset="0"/>
              </a:defRPr>
            </a:lvl3pPr>
            <a:lvl4pPr>
              <a:spcBef>
                <a:spcPts val="450"/>
              </a:spcBef>
              <a:defRPr sz="900" baseline="0">
                <a:latin typeface="Century Gothic" panose="020B0502020202020204" pitchFamily="34" charset="0"/>
              </a:defRPr>
            </a:lvl4pPr>
            <a:lvl5pPr>
              <a:spcBef>
                <a:spcPts val="450"/>
              </a:spcBef>
              <a:defRPr sz="900" baseline="0">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4B73111-D95D-4A45-BD12-60C3097AA900}"/>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060E9047-635F-4B6D-AAD2-25713FD5E681}"/>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218341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 Title &amp; Content-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499926" y="741790"/>
            <a:ext cx="4800600" cy="1325563"/>
          </a:xfrm>
        </p:spPr>
        <p:txBody>
          <a:bodyPr/>
          <a:lstStyle>
            <a:lvl1pPr>
              <a:defRPr spc="45" baseline="0">
                <a:solidFill>
                  <a:schemeClr val="tx1"/>
                </a:solidFill>
                <a:latin typeface="Century Gothic" panose="020B0502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501711" y="2090139"/>
            <a:ext cx="4800600" cy="823912"/>
          </a:xfrm>
        </p:spPr>
        <p:txBody>
          <a:bodyPr anchor="b">
            <a:normAutofit/>
          </a:bodyPr>
          <a:lstStyle>
            <a:lvl1pPr marL="0" indent="0">
              <a:buNone/>
              <a:defRPr sz="1350" b="1" spc="30" baseline="0">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497653" y="2933100"/>
            <a:ext cx="4800600" cy="2735689"/>
          </a:xfrm>
        </p:spPr>
        <p:txBody>
          <a:bodyPr/>
          <a:lstStyle>
            <a:lvl1pPr>
              <a:lnSpc>
                <a:spcPts val="1313"/>
              </a:lnSpc>
              <a:defRPr sz="1050" b="0" spc="-15" baseline="0">
                <a:latin typeface="Century Gothic" panose="020B0502020202020204" pitchFamily="34" charset="0"/>
              </a:defRPr>
            </a:lvl1pPr>
            <a:lvl2pPr>
              <a:spcBef>
                <a:spcPts val="450"/>
              </a:spcBef>
              <a:defRPr sz="900" spc="-15" baseline="0">
                <a:latin typeface="Century Gothic" panose="020B0502020202020204" pitchFamily="34" charset="0"/>
              </a:defRPr>
            </a:lvl2pPr>
            <a:lvl3pPr>
              <a:spcBef>
                <a:spcPts val="450"/>
              </a:spcBef>
              <a:defRPr sz="900" spc="-15" baseline="0">
                <a:latin typeface="Century Gothic" panose="020B0502020202020204" pitchFamily="34" charset="0"/>
              </a:defRPr>
            </a:lvl3pPr>
            <a:lvl4pPr>
              <a:spcBef>
                <a:spcPts val="450"/>
              </a:spcBef>
              <a:defRPr sz="900" spc="-15" baseline="0">
                <a:latin typeface="Century Gothic" panose="020B0502020202020204" pitchFamily="34" charset="0"/>
              </a:defRPr>
            </a:lvl4pPr>
            <a:lvl5pPr>
              <a:spcBef>
                <a:spcPts val="450"/>
              </a:spcBef>
              <a:defRPr sz="900" spc="-15" baseline="0">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Footer Placeholder 16">
            <a:extLst>
              <a:ext uri="{FF2B5EF4-FFF2-40B4-BE49-F238E27FC236}">
                <a16:creationId xmlns:a16="http://schemas.microsoft.com/office/drawing/2014/main" id="{67D8B219-7E83-4EED-915C-3A47CA346F1C}"/>
              </a:ext>
            </a:extLst>
          </p:cNvPr>
          <p:cNvSpPr>
            <a:spLocks noGrp="1"/>
          </p:cNvSpPr>
          <p:nvPr>
            <p:ph type="ftr" sz="quarter" idx="10"/>
          </p:nvPr>
        </p:nvSpPr>
        <p:spPr/>
        <p:txBody>
          <a:bodyPr/>
          <a:lstStyle/>
          <a:p>
            <a:endParaRPr lang="en-US" dirty="0"/>
          </a:p>
        </p:txBody>
      </p:sp>
      <p:sp>
        <p:nvSpPr>
          <p:cNvPr id="18" name="Slide Number Placeholder 17">
            <a:extLst>
              <a:ext uri="{FF2B5EF4-FFF2-40B4-BE49-F238E27FC236}">
                <a16:creationId xmlns:a16="http://schemas.microsoft.com/office/drawing/2014/main" id="{8BE6E05C-801E-40C0-BC0C-8AC371F58039}"/>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384137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 Title &amp; Content-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499927" y="741790"/>
            <a:ext cx="4800600" cy="1325563"/>
          </a:xfrm>
        </p:spPr>
        <p:txBody>
          <a:bodyPr/>
          <a:lstStyle>
            <a:lvl1pPr>
              <a:defRPr spc="45" baseline="0">
                <a:solidFill>
                  <a:schemeClr val="accent3"/>
                </a:solidFill>
              </a:defRPr>
            </a:lvl1pPr>
          </a:lstStyle>
          <a:p>
            <a:r>
              <a:rPr lang="en-US"/>
              <a:t>Click to edit Master title style</a:t>
            </a:r>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498606" y="2092694"/>
            <a:ext cx="4800600" cy="823912"/>
          </a:xfrm>
        </p:spPr>
        <p:txBody>
          <a:bodyPr anchor="b">
            <a:normAutofit/>
          </a:bodyPr>
          <a:lstStyle>
            <a:lvl1pPr marL="0" indent="0">
              <a:buNone/>
              <a:defRPr sz="1350" b="1" spc="30" baseline="0">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500634" y="2933274"/>
            <a:ext cx="4800600" cy="2735689"/>
          </a:xfrm>
        </p:spPr>
        <p:txBody>
          <a:bodyPr/>
          <a:lstStyle>
            <a:lvl1pPr>
              <a:lnSpc>
                <a:spcPts val="1313"/>
              </a:lnSpc>
              <a:defRPr sz="1050" b="0" baseline="0">
                <a:latin typeface="Century Gothic" panose="020B0502020202020204" pitchFamily="34" charset="0"/>
              </a:defRPr>
            </a:lvl1pPr>
            <a:lvl2pPr>
              <a:spcBef>
                <a:spcPts val="450"/>
              </a:spcBef>
              <a:defRPr sz="900" baseline="0">
                <a:latin typeface="Century Gothic" panose="020B0502020202020204" pitchFamily="34" charset="0"/>
              </a:defRPr>
            </a:lvl2pPr>
            <a:lvl3pPr>
              <a:spcBef>
                <a:spcPts val="450"/>
              </a:spcBef>
              <a:defRPr sz="900" baseline="0">
                <a:latin typeface="Century Gothic" panose="020B0502020202020204" pitchFamily="34" charset="0"/>
              </a:defRPr>
            </a:lvl3pPr>
            <a:lvl4pPr>
              <a:spcBef>
                <a:spcPts val="450"/>
              </a:spcBef>
              <a:defRPr sz="900" baseline="0">
                <a:latin typeface="Century Gothic" panose="020B0502020202020204" pitchFamily="34" charset="0"/>
              </a:defRPr>
            </a:lvl4pPr>
            <a:lvl5pPr>
              <a:spcBef>
                <a:spcPts val="450"/>
              </a:spcBef>
              <a:defRPr sz="900" baseline="0">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6A3E3BD-7D55-4999-8EB9-4C0E68BEB02F}"/>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DF58777F-D8D1-4360-995F-1B9875FF0426}"/>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645173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 Title &amp; Content-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499927" y="741790"/>
            <a:ext cx="4800600" cy="1325563"/>
          </a:xfrm>
        </p:spPr>
        <p:txBody>
          <a:bodyPr/>
          <a:lstStyle>
            <a:lvl1pPr>
              <a:defRPr spc="45" baseline="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498606" y="2092694"/>
            <a:ext cx="4800600" cy="823912"/>
          </a:xfrm>
        </p:spPr>
        <p:txBody>
          <a:bodyPr anchor="b">
            <a:normAutofit/>
          </a:bodyPr>
          <a:lstStyle>
            <a:lvl1pPr marL="0" indent="0">
              <a:buNone/>
              <a:defRPr sz="1350" b="1" spc="30" baseline="0">
                <a:latin typeface="Century Gothic" panose="020B0502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500634" y="2933274"/>
            <a:ext cx="4800600" cy="2735689"/>
          </a:xfrm>
        </p:spPr>
        <p:txBody>
          <a:bodyPr/>
          <a:lstStyle>
            <a:lvl1pPr>
              <a:lnSpc>
                <a:spcPts val="1313"/>
              </a:lnSpc>
              <a:defRPr sz="1050" b="0">
                <a:latin typeface="Century Gothic" panose="020B0502020202020204" pitchFamily="34" charset="0"/>
              </a:defRPr>
            </a:lvl1pPr>
            <a:lvl2pPr>
              <a:spcBef>
                <a:spcPts val="450"/>
              </a:spcBef>
              <a:defRPr sz="900">
                <a:latin typeface="Century Gothic" panose="020B0502020202020204" pitchFamily="34" charset="0"/>
              </a:defRPr>
            </a:lvl2pPr>
            <a:lvl3pPr>
              <a:spcBef>
                <a:spcPts val="450"/>
              </a:spcBef>
              <a:defRPr sz="900">
                <a:latin typeface="Century Gothic" panose="020B0502020202020204" pitchFamily="34" charset="0"/>
              </a:defRPr>
            </a:lvl3pPr>
            <a:lvl4pPr>
              <a:spcBef>
                <a:spcPts val="450"/>
              </a:spcBef>
              <a:defRPr sz="900">
                <a:latin typeface="Century Gothic" panose="020B0502020202020204" pitchFamily="34" charset="0"/>
              </a:defRPr>
            </a:lvl4pPr>
            <a:lvl5pPr>
              <a:spcBef>
                <a:spcPts val="450"/>
              </a:spcBef>
              <a:defRPr sz="900">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FA5EA8-C67B-4366-92D3-3315A555066C}"/>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313D0653-8891-45D6-916F-443B729E5947}"/>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59792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200">
                <a:solidFill>
                  <a:srgbClr val="0070C0"/>
                </a:solidFill>
                <a:latin typeface="Century Gothic" panose="020B0502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2E3A-71A8-4745-913C-5608B160842A}" type="datetime1">
              <a:rPr lang="en-US" smtClean="0"/>
              <a:t>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8345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3 Text &amp; Picture-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499246" y="82142"/>
            <a:ext cx="8030392" cy="1325563"/>
          </a:xfrm>
        </p:spPr>
        <p:txBody>
          <a:bodyPr/>
          <a:lstStyle>
            <a:lvl1pPr>
              <a:defRPr spc="45" baseline="0">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502580" y="1577848"/>
            <a:ext cx="2600189" cy="1188720"/>
          </a:xfrm>
        </p:spPr>
        <p:txBody>
          <a:bodyPr/>
          <a:lstStyle>
            <a:lvl1pPr>
              <a:defRPr spc="30" baseline="0"/>
            </a:lvl1pPr>
            <a:lvl2pPr>
              <a:spcBef>
                <a:spcPts val="150"/>
              </a:spcBef>
              <a:defRPr spc="30" baseline="0"/>
            </a:lvl2pPr>
            <a:lvl3pPr>
              <a:spcBef>
                <a:spcPts val="150"/>
              </a:spcBef>
              <a:defRPr spc="30" baseline="0"/>
            </a:lvl3pPr>
            <a:lvl4pPr>
              <a:spcBef>
                <a:spcPts val="150"/>
              </a:spcBef>
              <a:defRPr spc="30" baseline="0"/>
            </a:lvl4pPr>
            <a:lvl5pPr>
              <a:spcBef>
                <a:spcPts val="150"/>
              </a:spcBef>
              <a:defRPr spc="3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3253588" y="1574673"/>
            <a:ext cx="2600189" cy="1188720"/>
          </a:xfrm>
        </p:spPr>
        <p:txBody>
          <a:bodyPr/>
          <a:lstStyle>
            <a:lvl1pPr>
              <a:defRPr spc="30" baseline="0"/>
            </a:lvl1pPr>
            <a:lvl2pPr>
              <a:spcBef>
                <a:spcPts val="150"/>
              </a:spcBef>
              <a:defRPr spc="30" baseline="0"/>
            </a:lvl2pPr>
            <a:lvl3pPr>
              <a:spcBef>
                <a:spcPts val="150"/>
              </a:spcBef>
              <a:defRPr spc="30" baseline="0"/>
            </a:lvl3pPr>
            <a:lvl4pPr>
              <a:spcBef>
                <a:spcPts val="150"/>
              </a:spcBef>
              <a:defRPr spc="30" baseline="0"/>
            </a:lvl4pPr>
            <a:lvl5pPr>
              <a:spcBef>
                <a:spcPts val="150"/>
              </a:spcBef>
              <a:defRPr spc="3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5996788" y="1577848"/>
            <a:ext cx="2600189" cy="1188720"/>
          </a:xfrm>
        </p:spPr>
        <p:txBody>
          <a:bodyPr/>
          <a:lstStyle>
            <a:lvl1pPr>
              <a:defRPr spc="30" baseline="0"/>
            </a:lvl1pPr>
            <a:lvl2pPr>
              <a:spcBef>
                <a:spcPts val="150"/>
              </a:spcBef>
              <a:defRPr spc="30" baseline="0"/>
            </a:lvl2pPr>
            <a:lvl3pPr>
              <a:spcBef>
                <a:spcPts val="150"/>
              </a:spcBef>
              <a:defRPr spc="30" baseline="0"/>
            </a:lvl3pPr>
            <a:lvl4pPr>
              <a:spcBef>
                <a:spcPts val="150"/>
              </a:spcBef>
              <a:defRPr spc="30" baseline="0"/>
            </a:lvl4pPr>
            <a:lvl5pPr>
              <a:spcBef>
                <a:spcPts val="150"/>
              </a:spcBef>
              <a:defRPr spc="3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576262" y="2659063"/>
            <a:ext cx="7986713" cy="2674937"/>
          </a:xfrm>
        </p:spPr>
        <p:txBody>
          <a:bodyPr/>
          <a:lstStyle/>
          <a:p>
            <a:endParaRPr lang="en-US" dirty="0"/>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931901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3 Text &amp; Picture-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499246" y="82142"/>
            <a:ext cx="8030392" cy="1325563"/>
          </a:xfrm>
        </p:spPr>
        <p:txBody>
          <a:bodyPr/>
          <a:lstStyle>
            <a:lvl1pPr>
              <a:defRPr spc="45" baseline="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502580" y="1577848"/>
            <a:ext cx="2600189" cy="1188720"/>
          </a:xfrm>
        </p:spPr>
        <p:txBody>
          <a:bodyPr/>
          <a:lstStyle>
            <a:lvl1pPr>
              <a:defRPr spc="30" baseline="0"/>
            </a:lvl1pPr>
            <a:lvl2pPr>
              <a:spcBef>
                <a:spcPts val="150"/>
              </a:spcBef>
              <a:defRPr spc="30" baseline="0"/>
            </a:lvl2pPr>
            <a:lvl3pPr>
              <a:spcBef>
                <a:spcPts val="150"/>
              </a:spcBef>
              <a:defRPr spc="30" baseline="0"/>
            </a:lvl3pPr>
            <a:lvl4pPr>
              <a:spcBef>
                <a:spcPts val="150"/>
              </a:spcBef>
              <a:defRPr spc="30" baseline="0"/>
            </a:lvl4pPr>
            <a:lvl5pPr>
              <a:spcBef>
                <a:spcPts val="150"/>
              </a:spcBef>
              <a:defRPr spc="3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3253588" y="1574673"/>
            <a:ext cx="2600189" cy="1188720"/>
          </a:xfrm>
        </p:spPr>
        <p:txBody>
          <a:bodyPr/>
          <a:lstStyle>
            <a:lvl1pPr>
              <a:defRPr spc="30" baseline="0"/>
            </a:lvl1pPr>
            <a:lvl2pPr>
              <a:spcBef>
                <a:spcPts val="150"/>
              </a:spcBef>
              <a:defRPr spc="30" baseline="0"/>
            </a:lvl2pPr>
            <a:lvl3pPr>
              <a:spcBef>
                <a:spcPts val="150"/>
              </a:spcBef>
              <a:defRPr spc="30" baseline="0"/>
            </a:lvl3pPr>
            <a:lvl4pPr>
              <a:spcBef>
                <a:spcPts val="150"/>
              </a:spcBef>
              <a:defRPr spc="30" baseline="0"/>
            </a:lvl4pPr>
            <a:lvl5pPr>
              <a:spcBef>
                <a:spcPts val="150"/>
              </a:spcBef>
              <a:defRPr spc="3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5996788" y="1577848"/>
            <a:ext cx="2600189" cy="1188720"/>
          </a:xfrm>
        </p:spPr>
        <p:txBody>
          <a:bodyPr/>
          <a:lstStyle>
            <a:lvl1pPr>
              <a:defRPr spc="30" baseline="0"/>
            </a:lvl1pPr>
            <a:lvl2pPr>
              <a:spcBef>
                <a:spcPts val="150"/>
              </a:spcBef>
              <a:defRPr spc="30" baseline="0"/>
            </a:lvl2pPr>
            <a:lvl3pPr>
              <a:spcBef>
                <a:spcPts val="150"/>
              </a:spcBef>
              <a:defRPr spc="30" baseline="0"/>
            </a:lvl3pPr>
            <a:lvl4pPr>
              <a:spcBef>
                <a:spcPts val="150"/>
              </a:spcBef>
              <a:defRPr spc="30" baseline="0"/>
            </a:lvl4pPr>
            <a:lvl5pPr>
              <a:spcBef>
                <a:spcPts val="150"/>
              </a:spcBef>
              <a:defRPr spc="3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576262" y="2659063"/>
            <a:ext cx="7986713" cy="2674937"/>
          </a:xfrm>
        </p:spPr>
        <p:txBody>
          <a:bodyPr/>
          <a:lstStyle/>
          <a:p>
            <a:endParaRPr lang="en-US" dirty="0"/>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202494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3 Text &amp; Picture-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499246" y="82142"/>
            <a:ext cx="8030392" cy="1325563"/>
          </a:xfrm>
        </p:spPr>
        <p:txBody>
          <a:bodyPr/>
          <a:lstStyle>
            <a:lvl1pPr>
              <a:defRPr spc="45" baseline="0">
                <a:solidFill>
                  <a:schemeClr val="accent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502580" y="1577848"/>
            <a:ext cx="2600189" cy="1188720"/>
          </a:xfrm>
        </p:spPr>
        <p:txBody>
          <a:bodyPr/>
          <a:lstStyle>
            <a:lvl1pPr>
              <a:defRPr spc="30" baseline="0"/>
            </a:lvl1pPr>
            <a:lvl2pPr>
              <a:spcBef>
                <a:spcPts val="150"/>
              </a:spcBef>
              <a:defRPr spc="30" baseline="0"/>
            </a:lvl2pPr>
            <a:lvl3pPr>
              <a:spcBef>
                <a:spcPts val="150"/>
              </a:spcBef>
              <a:defRPr spc="30" baseline="0"/>
            </a:lvl3pPr>
            <a:lvl4pPr>
              <a:spcBef>
                <a:spcPts val="150"/>
              </a:spcBef>
              <a:defRPr spc="30" baseline="0"/>
            </a:lvl4pPr>
            <a:lvl5pPr>
              <a:spcBef>
                <a:spcPts val="150"/>
              </a:spcBef>
              <a:defRPr spc="3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3253588" y="1574673"/>
            <a:ext cx="2600189" cy="1188720"/>
          </a:xfrm>
        </p:spPr>
        <p:txBody>
          <a:bodyPr/>
          <a:lstStyle>
            <a:lvl1pPr>
              <a:defRPr spc="30" baseline="0"/>
            </a:lvl1pPr>
            <a:lvl2pPr>
              <a:spcBef>
                <a:spcPts val="150"/>
              </a:spcBef>
              <a:defRPr spc="30" baseline="0"/>
            </a:lvl2pPr>
            <a:lvl3pPr>
              <a:spcBef>
                <a:spcPts val="150"/>
              </a:spcBef>
              <a:defRPr spc="30" baseline="0"/>
            </a:lvl3pPr>
            <a:lvl4pPr>
              <a:spcBef>
                <a:spcPts val="150"/>
              </a:spcBef>
              <a:defRPr spc="30" baseline="0"/>
            </a:lvl4pPr>
            <a:lvl5pPr>
              <a:spcBef>
                <a:spcPts val="150"/>
              </a:spcBef>
              <a:defRPr spc="3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5996788" y="1577848"/>
            <a:ext cx="2600189" cy="1188720"/>
          </a:xfrm>
        </p:spPr>
        <p:txBody>
          <a:bodyPr/>
          <a:lstStyle>
            <a:lvl1pPr>
              <a:defRPr spc="30" baseline="0"/>
            </a:lvl1pPr>
            <a:lvl2pPr>
              <a:spcBef>
                <a:spcPts val="150"/>
              </a:spcBef>
              <a:defRPr spc="30" baseline="0"/>
            </a:lvl2pPr>
            <a:lvl3pPr>
              <a:spcBef>
                <a:spcPts val="150"/>
              </a:spcBef>
              <a:defRPr spc="30" baseline="0"/>
            </a:lvl3pPr>
            <a:lvl4pPr>
              <a:spcBef>
                <a:spcPts val="150"/>
              </a:spcBef>
              <a:defRPr spc="30" baseline="0"/>
            </a:lvl4pPr>
            <a:lvl5pPr>
              <a:spcBef>
                <a:spcPts val="150"/>
              </a:spcBef>
              <a:defRPr spc="3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576262" y="2659063"/>
            <a:ext cx="7986713" cy="2674937"/>
          </a:xfrm>
        </p:spPr>
        <p:txBody>
          <a:bodyPr/>
          <a:lstStyle/>
          <a:p>
            <a:endParaRPr lang="en-US" dirty="0"/>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07999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3 Text &amp; Picture-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499246" y="82142"/>
            <a:ext cx="8030392" cy="1325563"/>
          </a:xfrm>
        </p:spPr>
        <p:txBody>
          <a:bodyPr/>
          <a:lstStyle>
            <a:lvl1pPr>
              <a:defRPr spc="45" baseline="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502580" y="1577848"/>
            <a:ext cx="2600189" cy="1188720"/>
          </a:xfrm>
        </p:spPr>
        <p:txBody>
          <a:bodyPr/>
          <a:lstStyle>
            <a:lvl1pPr>
              <a:defRPr spc="30" baseline="0"/>
            </a:lvl1pPr>
            <a:lvl2pPr>
              <a:spcBef>
                <a:spcPts val="150"/>
              </a:spcBef>
              <a:defRPr spc="30" baseline="0"/>
            </a:lvl2pPr>
            <a:lvl3pPr>
              <a:spcBef>
                <a:spcPts val="150"/>
              </a:spcBef>
              <a:defRPr spc="30" baseline="0"/>
            </a:lvl3pPr>
            <a:lvl4pPr>
              <a:spcBef>
                <a:spcPts val="150"/>
              </a:spcBef>
              <a:defRPr spc="30" baseline="0"/>
            </a:lvl4pPr>
            <a:lvl5pPr>
              <a:spcBef>
                <a:spcPts val="150"/>
              </a:spcBef>
              <a:defRPr spc="3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3253588" y="1574673"/>
            <a:ext cx="2600189" cy="1188720"/>
          </a:xfrm>
        </p:spPr>
        <p:txBody>
          <a:bodyPr/>
          <a:lstStyle>
            <a:lvl1pPr>
              <a:defRPr spc="30" baseline="0"/>
            </a:lvl1pPr>
            <a:lvl2pPr>
              <a:spcBef>
                <a:spcPts val="150"/>
              </a:spcBef>
              <a:defRPr spc="30" baseline="0"/>
            </a:lvl2pPr>
            <a:lvl3pPr>
              <a:spcBef>
                <a:spcPts val="150"/>
              </a:spcBef>
              <a:defRPr spc="30" baseline="0"/>
            </a:lvl3pPr>
            <a:lvl4pPr>
              <a:spcBef>
                <a:spcPts val="150"/>
              </a:spcBef>
              <a:defRPr spc="30" baseline="0"/>
            </a:lvl4pPr>
            <a:lvl5pPr>
              <a:spcBef>
                <a:spcPts val="150"/>
              </a:spcBef>
              <a:defRPr spc="3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5996788" y="1577848"/>
            <a:ext cx="2600189" cy="1188720"/>
          </a:xfrm>
        </p:spPr>
        <p:txBody>
          <a:bodyPr/>
          <a:lstStyle>
            <a:lvl1pPr>
              <a:defRPr spc="30" baseline="0"/>
            </a:lvl1pPr>
            <a:lvl2pPr>
              <a:spcBef>
                <a:spcPts val="150"/>
              </a:spcBef>
              <a:defRPr spc="30" baseline="0"/>
            </a:lvl2pPr>
            <a:lvl3pPr>
              <a:spcBef>
                <a:spcPts val="150"/>
              </a:spcBef>
              <a:defRPr spc="30" baseline="0"/>
            </a:lvl3pPr>
            <a:lvl4pPr>
              <a:spcBef>
                <a:spcPts val="150"/>
              </a:spcBef>
              <a:defRPr spc="30" baseline="0"/>
            </a:lvl4pPr>
            <a:lvl5pPr>
              <a:spcBef>
                <a:spcPts val="150"/>
              </a:spcBef>
              <a:defRPr spc="3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576262" y="2659063"/>
            <a:ext cx="7986713" cy="2674937"/>
          </a:xfrm>
        </p:spPr>
        <p:txBody>
          <a:bodyPr/>
          <a:lstStyle/>
          <a:p>
            <a:endParaRPr lang="en-US" dirty="0"/>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083389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Left Text &amp; Picture-Blue">
    <p:bg>
      <p:bgPr>
        <a:solidFill>
          <a:schemeClr val="accent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4689158" y="723900"/>
            <a:ext cx="3888581" cy="4675188"/>
          </a:xfrm>
        </p:spPr>
        <p:txBody>
          <a:bodyPr/>
          <a:lstStyle/>
          <a:p>
            <a:endParaRPr lang="en-US" dirty="0"/>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502820" y="735241"/>
            <a:ext cx="4372790" cy="1325563"/>
          </a:xfrm>
        </p:spPr>
        <p:txBody>
          <a:bodyPr/>
          <a:lstStyle>
            <a:lvl1pPr>
              <a:defRPr spc="45" baseline="0"/>
            </a:lvl1pPr>
          </a:lstStyle>
          <a:p>
            <a:r>
              <a:rPr lang="en-US"/>
              <a:t>Click to edit Master title style</a:t>
            </a:r>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502559" y="2580479"/>
            <a:ext cx="4186598" cy="3505993"/>
          </a:xfrm>
        </p:spPr>
        <p:txBody>
          <a:bodyPr/>
          <a:lstStyle>
            <a:lvl1pPr>
              <a:lnSpc>
                <a:spcPts val="1425"/>
              </a:lnSpc>
              <a:spcBef>
                <a:spcPts val="0"/>
              </a:spcBef>
              <a:spcAft>
                <a:spcPts val="600"/>
              </a:spcAft>
              <a:defRPr spc="30" baseline="0"/>
            </a:lvl1pPr>
            <a:lvl2pPr>
              <a:lnSpc>
                <a:spcPts val="1313"/>
              </a:lnSpc>
              <a:spcBef>
                <a:spcPts val="0"/>
              </a:spcBef>
              <a:spcAft>
                <a:spcPts val="1350"/>
              </a:spcAft>
              <a:defRPr spc="23" baseline="0"/>
            </a:lvl2pPr>
            <a:lvl3pPr>
              <a:spcBef>
                <a:spcPts val="0"/>
              </a:spcBef>
              <a:spcAft>
                <a:spcPts val="225"/>
              </a:spcAft>
              <a:defRPr spc="23" baseline="0"/>
            </a:lvl3pPr>
            <a:lvl4pPr>
              <a:spcBef>
                <a:spcPts val="0"/>
              </a:spcBef>
              <a:spcAft>
                <a:spcPts val="225"/>
              </a:spcAft>
              <a:defRPr spc="23" baseline="0"/>
            </a:lvl4pPr>
            <a:lvl5pPr>
              <a:spcBef>
                <a:spcPts val="0"/>
              </a:spcBef>
              <a:spcAft>
                <a:spcPts val="225"/>
              </a:spcAft>
              <a:defRPr spc="23"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4067976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Left Text &amp; Picture-Teal">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4689158" y="723900"/>
            <a:ext cx="3888581" cy="4675188"/>
          </a:xfrm>
        </p:spPr>
        <p:txBody>
          <a:bodyPr/>
          <a:lstStyle/>
          <a:p>
            <a:endParaRPr lang="en-US" dirty="0"/>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502820" y="735241"/>
            <a:ext cx="4372790" cy="1325563"/>
          </a:xfrm>
        </p:spPr>
        <p:txBody>
          <a:bodyPr/>
          <a:lstStyle>
            <a:lvl1pPr>
              <a:defRPr spc="45" baseline="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502559" y="2580479"/>
            <a:ext cx="4186598" cy="3505993"/>
          </a:xfrm>
        </p:spPr>
        <p:txBody>
          <a:bodyPr/>
          <a:lstStyle>
            <a:lvl1pPr>
              <a:lnSpc>
                <a:spcPts val="1425"/>
              </a:lnSpc>
              <a:spcBef>
                <a:spcPts val="0"/>
              </a:spcBef>
              <a:spcAft>
                <a:spcPts val="600"/>
              </a:spcAft>
              <a:defRPr spc="30" baseline="0"/>
            </a:lvl1pPr>
            <a:lvl2pPr>
              <a:lnSpc>
                <a:spcPts val="1313"/>
              </a:lnSpc>
              <a:spcBef>
                <a:spcPts val="0"/>
              </a:spcBef>
              <a:spcAft>
                <a:spcPts val="1350"/>
              </a:spcAft>
              <a:defRPr spc="23" baseline="0"/>
            </a:lvl2pPr>
            <a:lvl3pPr>
              <a:spcBef>
                <a:spcPts val="0"/>
              </a:spcBef>
              <a:spcAft>
                <a:spcPts val="225"/>
              </a:spcAft>
              <a:defRPr spc="23" baseline="0"/>
            </a:lvl3pPr>
            <a:lvl4pPr>
              <a:spcBef>
                <a:spcPts val="0"/>
              </a:spcBef>
              <a:spcAft>
                <a:spcPts val="225"/>
              </a:spcAft>
              <a:defRPr spc="23" baseline="0"/>
            </a:lvl4pPr>
            <a:lvl5pPr>
              <a:spcBef>
                <a:spcPts val="0"/>
              </a:spcBef>
              <a:spcAft>
                <a:spcPts val="225"/>
              </a:spcAft>
              <a:defRPr spc="23"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982233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Left Text &amp; Picture-Red">
    <p:bg>
      <p:bgPr>
        <a:solidFill>
          <a:schemeClr val="accent3"/>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4689158" y="723900"/>
            <a:ext cx="3888581" cy="4675188"/>
          </a:xfrm>
        </p:spPr>
        <p:txBody>
          <a:bodyPr/>
          <a:lstStyle/>
          <a:p>
            <a:endParaRPr lang="en-US" dirty="0"/>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502820" y="735241"/>
            <a:ext cx="4372790" cy="1325563"/>
          </a:xfrm>
        </p:spPr>
        <p:txBody>
          <a:bodyPr/>
          <a:lstStyle>
            <a:lvl1pPr>
              <a:defRPr spc="45" baseline="0">
                <a:solidFill>
                  <a:schemeClr val="accent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502559" y="2580479"/>
            <a:ext cx="4186598" cy="3505993"/>
          </a:xfrm>
        </p:spPr>
        <p:txBody>
          <a:bodyPr/>
          <a:lstStyle>
            <a:lvl1pPr>
              <a:lnSpc>
                <a:spcPts val="1425"/>
              </a:lnSpc>
              <a:spcBef>
                <a:spcPts val="0"/>
              </a:spcBef>
              <a:spcAft>
                <a:spcPts val="600"/>
              </a:spcAft>
              <a:defRPr spc="30" baseline="0"/>
            </a:lvl1pPr>
            <a:lvl2pPr>
              <a:lnSpc>
                <a:spcPts val="1313"/>
              </a:lnSpc>
              <a:spcBef>
                <a:spcPts val="0"/>
              </a:spcBef>
              <a:spcAft>
                <a:spcPts val="1350"/>
              </a:spcAft>
              <a:defRPr spc="23" baseline="0"/>
            </a:lvl2pPr>
            <a:lvl3pPr>
              <a:spcBef>
                <a:spcPts val="0"/>
              </a:spcBef>
              <a:spcAft>
                <a:spcPts val="225"/>
              </a:spcAft>
              <a:defRPr spc="23" baseline="0"/>
            </a:lvl3pPr>
            <a:lvl4pPr>
              <a:spcBef>
                <a:spcPts val="0"/>
              </a:spcBef>
              <a:spcAft>
                <a:spcPts val="225"/>
              </a:spcAft>
              <a:defRPr spc="23" baseline="0"/>
            </a:lvl4pPr>
            <a:lvl5pPr>
              <a:spcBef>
                <a:spcPts val="0"/>
              </a:spcBef>
              <a:spcAft>
                <a:spcPts val="225"/>
              </a:spcAft>
              <a:defRPr spc="23"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5151651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Left Text &amp; Picture-Green">
    <p:bg>
      <p:bgPr>
        <a:solidFill>
          <a:schemeClr val="accent4"/>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4689158" y="723900"/>
            <a:ext cx="3888581" cy="4675188"/>
          </a:xfrm>
        </p:spPr>
        <p:txBody>
          <a:bodyPr/>
          <a:lstStyle/>
          <a:p>
            <a:endParaRPr lang="en-US" dirty="0"/>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502820" y="735241"/>
            <a:ext cx="4372790" cy="1325563"/>
          </a:xfrm>
        </p:spPr>
        <p:txBody>
          <a:bodyPr/>
          <a:lstStyle>
            <a:lvl1pPr>
              <a:defRPr spc="45" baseline="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502559" y="2580479"/>
            <a:ext cx="4186598" cy="3505993"/>
          </a:xfrm>
        </p:spPr>
        <p:txBody>
          <a:bodyPr/>
          <a:lstStyle>
            <a:lvl1pPr>
              <a:lnSpc>
                <a:spcPts val="1425"/>
              </a:lnSpc>
              <a:spcBef>
                <a:spcPts val="0"/>
              </a:spcBef>
              <a:spcAft>
                <a:spcPts val="600"/>
              </a:spcAft>
              <a:defRPr spc="30" baseline="0"/>
            </a:lvl1pPr>
            <a:lvl2pPr>
              <a:lnSpc>
                <a:spcPts val="1313"/>
              </a:lnSpc>
              <a:spcBef>
                <a:spcPts val="0"/>
              </a:spcBef>
              <a:spcAft>
                <a:spcPts val="1350"/>
              </a:spcAft>
              <a:defRPr spc="23" baseline="0"/>
            </a:lvl2pPr>
            <a:lvl3pPr>
              <a:spcBef>
                <a:spcPts val="0"/>
              </a:spcBef>
              <a:spcAft>
                <a:spcPts val="225"/>
              </a:spcAft>
              <a:defRPr spc="23" baseline="0"/>
            </a:lvl3pPr>
            <a:lvl4pPr>
              <a:spcBef>
                <a:spcPts val="0"/>
              </a:spcBef>
              <a:spcAft>
                <a:spcPts val="225"/>
              </a:spcAft>
              <a:defRPr spc="23" baseline="0"/>
            </a:lvl4pPr>
            <a:lvl5pPr>
              <a:spcBef>
                <a:spcPts val="0"/>
              </a:spcBef>
              <a:spcAft>
                <a:spcPts val="225"/>
              </a:spcAft>
              <a:defRPr spc="23"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5671165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only-Blue">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41732" y="192087"/>
            <a:ext cx="8860536" cy="5486400"/>
          </a:xfrm>
        </p:spPr>
        <p:txBody>
          <a:bodyPr/>
          <a:lstStyle/>
          <a:p>
            <a:endParaRPr lang="en-US" dirty="0"/>
          </a:p>
        </p:txBody>
      </p:sp>
      <p:sp>
        <p:nvSpPr>
          <p:cNvPr id="5" name="Footer Placeholder 4">
            <a:extLst>
              <a:ext uri="{FF2B5EF4-FFF2-40B4-BE49-F238E27FC236}">
                <a16:creationId xmlns:a16="http://schemas.microsoft.com/office/drawing/2014/main" id="{77B3255C-6C14-4AA6-A5C2-043732116831}"/>
              </a:ext>
            </a:extLst>
          </p:cNvPr>
          <p:cNvSpPr>
            <a:spLocks noGrp="1"/>
          </p:cNvSpPr>
          <p:nvPr>
            <p:ph type="ftr" sz="quarter" idx="14"/>
          </p:nvPr>
        </p:nvSpPr>
        <p:spPr/>
        <p:txBody>
          <a:bodyPr/>
          <a:lstStyle/>
          <a:p>
            <a:endParaRPr lang="en-US" dirty="0"/>
          </a:p>
        </p:txBody>
      </p:sp>
      <p:sp>
        <p:nvSpPr>
          <p:cNvPr id="6" name="Slide Number Placeholder 5">
            <a:extLst>
              <a:ext uri="{FF2B5EF4-FFF2-40B4-BE49-F238E27FC236}">
                <a16:creationId xmlns:a16="http://schemas.microsoft.com/office/drawing/2014/main" id="{2ABE8458-5B23-4B39-967C-93D029470616}"/>
              </a:ext>
            </a:extLst>
          </p:cNvPr>
          <p:cNvSpPr>
            <a:spLocks noGrp="1"/>
          </p:cNvSpPr>
          <p:nvPr>
            <p:ph type="sldNum" sz="quarter" idx="15"/>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221690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only-Teal">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41732" y="192087"/>
            <a:ext cx="8860536" cy="5486400"/>
          </a:xfrm>
        </p:spPr>
        <p:txBody>
          <a:bodyPr/>
          <a:lstStyle/>
          <a:p>
            <a:endParaRPr lang="en-US" dirty="0"/>
          </a:p>
        </p:txBody>
      </p:sp>
      <p:sp>
        <p:nvSpPr>
          <p:cNvPr id="12" name="Footer Placeholder 11">
            <a:extLst>
              <a:ext uri="{FF2B5EF4-FFF2-40B4-BE49-F238E27FC236}">
                <a16:creationId xmlns:a16="http://schemas.microsoft.com/office/drawing/2014/main" id="{01AB6E27-9934-4A1F-BED0-1C33804133CC}"/>
              </a:ext>
            </a:extLst>
          </p:cNvPr>
          <p:cNvSpPr>
            <a:spLocks noGrp="1"/>
          </p:cNvSpPr>
          <p:nvPr>
            <p:ph type="ftr" sz="quarter" idx="14"/>
          </p:nvPr>
        </p:nvSpPr>
        <p:spPr/>
        <p:txBody>
          <a:bodyPr/>
          <a:lstStyle/>
          <a:p>
            <a:endParaRPr lang="en-US" dirty="0"/>
          </a:p>
        </p:txBody>
      </p:sp>
      <p:sp>
        <p:nvSpPr>
          <p:cNvPr id="13" name="Slide Number Placeholder 12">
            <a:extLst>
              <a:ext uri="{FF2B5EF4-FFF2-40B4-BE49-F238E27FC236}">
                <a16:creationId xmlns:a16="http://schemas.microsoft.com/office/drawing/2014/main" id="{037C6B79-45C2-4C2D-96F4-BC9FBACA5A2A}"/>
              </a:ext>
            </a:extLst>
          </p:cNvPr>
          <p:cNvSpPr>
            <a:spLocks noGrp="1"/>
          </p:cNvSpPr>
          <p:nvPr>
            <p:ph type="sldNum" sz="quarter" idx="15"/>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994796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Century Gothic" panose="020B0502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88AE9A-C56A-4554-81FD-08472BFFE624}" type="datetime1">
              <a:rPr lang="en-US" smtClean="0"/>
              <a:t>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5640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only-Red">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41732" y="192087"/>
            <a:ext cx="8860536" cy="5486400"/>
          </a:xfrm>
        </p:spPr>
        <p:txBody>
          <a:bodyPr/>
          <a:lstStyle/>
          <a:p>
            <a:endParaRPr lang="en-US" dirty="0"/>
          </a:p>
        </p:txBody>
      </p:sp>
      <p:sp>
        <p:nvSpPr>
          <p:cNvPr id="5" name="Footer Placeholder 4">
            <a:extLst>
              <a:ext uri="{FF2B5EF4-FFF2-40B4-BE49-F238E27FC236}">
                <a16:creationId xmlns:a16="http://schemas.microsoft.com/office/drawing/2014/main" id="{D1C71F76-F689-4CD7-997B-954BD8090E07}"/>
              </a:ext>
            </a:extLst>
          </p:cNvPr>
          <p:cNvSpPr>
            <a:spLocks noGrp="1"/>
          </p:cNvSpPr>
          <p:nvPr>
            <p:ph type="ftr" sz="quarter" idx="14"/>
          </p:nvPr>
        </p:nvSpPr>
        <p:spPr/>
        <p:txBody>
          <a:bodyPr/>
          <a:lstStyle/>
          <a:p>
            <a:endParaRPr lang="en-US" dirty="0"/>
          </a:p>
        </p:txBody>
      </p:sp>
      <p:sp>
        <p:nvSpPr>
          <p:cNvPr id="6" name="Slide Number Placeholder 5">
            <a:extLst>
              <a:ext uri="{FF2B5EF4-FFF2-40B4-BE49-F238E27FC236}">
                <a16:creationId xmlns:a16="http://schemas.microsoft.com/office/drawing/2014/main" id="{4D519FAB-F9CC-4334-8193-81B85DDC0A73}"/>
              </a:ext>
            </a:extLst>
          </p:cNvPr>
          <p:cNvSpPr>
            <a:spLocks noGrp="1"/>
          </p:cNvSpPr>
          <p:nvPr>
            <p:ph type="sldNum" sz="quarter" idx="15"/>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4246701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only-Green">
    <p:bg>
      <p:bgPr>
        <a:solidFill>
          <a:schemeClr val="accent4"/>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41732" y="192087"/>
            <a:ext cx="8860536" cy="5486400"/>
          </a:xfrm>
        </p:spPr>
        <p:txBody>
          <a:bodyPr/>
          <a:lstStyle/>
          <a:p>
            <a:endParaRPr lang="en-US" dirty="0"/>
          </a:p>
        </p:txBody>
      </p:sp>
      <p:sp>
        <p:nvSpPr>
          <p:cNvPr id="5" name="Footer Placeholder 4">
            <a:extLst>
              <a:ext uri="{FF2B5EF4-FFF2-40B4-BE49-F238E27FC236}">
                <a16:creationId xmlns:a16="http://schemas.microsoft.com/office/drawing/2014/main" id="{B761E179-80EF-4897-A3F2-C22D24CE8D0A}"/>
              </a:ext>
            </a:extLst>
          </p:cNvPr>
          <p:cNvSpPr>
            <a:spLocks noGrp="1"/>
          </p:cNvSpPr>
          <p:nvPr>
            <p:ph type="ftr" sz="quarter" idx="14"/>
          </p:nvPr>
        </p:nvSpPr>
        <p:spPr/>
        <p:txBody>
          <a:bodyPr/>
          <a:lstStyle/>
          <a:p>
            <a:endParaRPr lang="en-US" dirty="0"/>
          </a:p>
        </p:txBody>
      </p:sp>
      <p:sp>
        <p:nvSpPr>
          <p:cNvPr id="6" name="Slide Number Placeholder 5">
            <a:extLst>
              <a:ext uri="{FF2B5EF4-FFF2-40B4-BE49-F238E27FC236}">
                <a16:creationId xmlns:a16="http://schemas.microsoft.com/office/drawing/2014/main" id="{7EA53351-5447-4D4E-85EC-ECBF1AF689EB}"/>
              </a:ext>
            </a:extLst>
          </p:cNvPr>
          <p:cNvSpPr>
            <a:spLocks noGrp="1"/>
          </p:cNvSpPr>
          <p:nvPr>
            <p:ph type="sldNum" sz="quarter" idx="15"/>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9492475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Blue">
    <p:bg>
      <p:bgPr>
        <a:solidFill>
          <a:schemeClr val="accent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CFC89FF-A961-43A9-8BA0-DCD81E668B38}"/>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DFB108EE-430F-4075-A50D-89B43C70277A}"/>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4155361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Teal">
    <p:bg>
      <p:bgPr>
        <a:solidFill>
          <a:schemeClr val="accent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7D92168-F0C5-4AFA-A7D6-DBA4424B974D}"/>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F690B747-253F-4062-83D3-11A9F1163520}"/>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542641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Red">
    <p:bg>
      <p:bgPr>
        <a:solidFill>
          <a:schemeClr val="accent3"/>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0096EF0-20D4-4AA1-BF4C-04E3BA46FE8F}"/>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4CE24A0A-5ECF-4A9E-A6F4-2FAF4CDC172F}"/>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465972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Green">
    <p:bg>
      <p:bgPr>
        <a:solidFill>
          <a:schemeClr val="accent4"/>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E74E256-6803-42E2-90A4-4E5E29B8A3DB}"/>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F56BD49E-B7C1-4E59-AEEE-E2D5A58D63E6}"/>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382696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p>
        </p:txBody>
      </p:sp>
      <p:sp>
        <p:nvSpPr>
          <p:cNvPr id="3" name="Content Placeholder 2"/>
          <p:cNvSpPr>
            <a:spLocks noGrp="1"/>
          </p:cNvSpPr>
          <p:nvPr>
            <p:ph sz="half" idx="1"/>
          </p:nvPr>
        </p:nvSpPr>
        <p:spPr>
          <a:xfrm>
            <a:off x="822960" y="1845735"/>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980F41-AD5A-4B18-8F79-BE495458B0D8}" type="datetime1">
              <a:rPr lang="en-US" smtClean="0"/>
              <a:t>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021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AC5AE4-024B-4554-B57C-739ADF22C3A9}" type="datetime1">
              <a:rPr lang="en-US" smtClean="0"/>
              <a:t>2/28/2020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3739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Century Gothic" panose="020B0502020202020204" pitchFamily="34" charset="0"/>
              </a:defRPr>
            </a:lvl1pPr>
          </a:lstStyle>
          <a:p>
            <a:fld id="{B2634689-D2BA-4A0C-A482-4112E2EDA9DD}" type="datetime1">
              <a:rPr lang="en-US" smtClean="0"/>
              <a:pPr/>
              <a:t>2/28/2020</a:t>
            </a:fld>
            <a:endParaRPr lang="en-US" dirty="0"/>
          </a:p>
        </p:txBody>
      </p:sp>
      <p:sp>
        <p:nvSpPr>
          <p:cNvPr id="4" name="Footer Placeholder 3"/>
          <p:cNvSpPr>
            <a:spLocks noGrp="1"/>
          </p:cNvSpPr>
          <p:nvPr>
            <p:ph type="ftr" sz="quarter" idx="11"/>
          </p:nvPr>
        </p:nvSpPr>
        <p:spPr/>
        <p:txBody>
          <a:bodyPr/>
          <a:lstStyle>
            <a:lvl1pPr>
              <a:defRPr>
                <a:latin typeface="Century Gothic" panose="020B0502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entury Gothic" panose="020B0502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660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D7F1955-2F78-484B-A031-0313DB0368B6}" type="datetime1">
              <a:rPr lang="en-US" smtClean="0"/>
              <a:t>2/28/2020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0" name="Straight Connector 9">
            <a:extLst>
              <a:ext uri="{FF2B5EF4-FFF2-40B4-BE49-F238E27FC236}">
                <a16:creationId xmlns:a16="http://schemas.microsoft.com/office/drawing/2014/main" id="{585CBF76-EA18-4153-8938-5036919B538E}"/>
              </a:ext>
            </a:extLst>
          </p:cNvPr>
          <p:cNvCxnSpPr/>
          <p:nvPr userDrawn="1"/>
        </p:nvCxnSpPr>
        <p:spPr>
          <a:xfrm>
            <a:off x="895149" y="1091800"/>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F18D4CB6-8C8F-4CE2-BCC8-28B211E73319}"/>
              </a:ext>
            </a:extLst>
          </p:cNvPr>
          <p:cNvSpPr>
            <a:spLocks noGrp="1"/>
          </p:cNvSpPr>
          <p:nvPr>
            <p:ph type="title"/>
          </p:nvPr>
        </p:nvSpPr>
        <p:spPr>
          <a:xfrm>
            <a:off x="822960" y="278292"/>
            <a:ext cx="7543800" cy="884584"/>
          </a:xfrm>
        </p:spPr>
        <p:txBody>
          <a:bodyPr anchor="t">
            <a:normAutofit/>
          </a:bodyPr>
          <a:lstStyle>
            <a:lvl1pPr algn="ctr">
              <a:defRPr sz="4200">
                <a:solidFill>
                  <a:srgbClr val="0070C0"/>
                </a:solidFill>
                <a:latin typeface="Century Gothic" panose="020B0502020202020204" pitchFamily="34" charset="0"/>
              </a:defRPr>
            </a:lvl1pPr>
          </a:lstStyle>
          <a:p>
            <a:r>
              <a:rPr lang="en-US"/>
              <a:t>Click to edit Master title style</a:t>
            </a:r>
          </a:p>
        </p:txBody>
      </p:sp>
    </p:spTree>
    <p:extLst>
      <p:ext uri="{BB962C8B-B14F-4D97-AF65-F5344CB8AC3E}">
        <p14:creationId xmlns:p14="http://schemas.microsoft.com/office/powerpoint/2010/main" val="337002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D7F1955-2F78-484B-A031-0313DB0368B6}" type="datetime1">
              <a:rPr lang="en-US" smtClean="0"/>
              <a:t>2/28/2020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1">
            <a:extLst>
              <a:ext uri="{FF2B5EF4-FFF2-40B4-BE49-F238E27FC236}">
                <a16:creationId xmlns:a16="http://schemas.microsoft.com/office/drawing/2014/main" id="{2763A97F-1E45-4219-B3CF-54EFF23507FC}"/>
              </a:ext>
            </a:extLst>
          </p:cNvPr>
          <p:cNvSpPr>
            <a:spLocks noGrp="1"/>
          </p:cNvSpPr>
          <p:nvPr>
            <p:ph type="title"/>
          </p:nvPr>
        </p:nvSpPr>
        <p:spPr>
          <a:xfrm>
            <a:off x="822960" y="268353"/>
            <a:ext cx="7543800" cy="884584"/>
          </a:xfrm>
        </p:spPr>
        <p:txBody>
          <a:bodyPr anchor="t">
            <a:normAutofit/>
          </a:bodyPr>
          <a:lstStyle>
            <a:lvl1pPr algn="ctr">
              <a:defRPr sz="4200">
                <a:solidFill>
                  <a:srgbClr val="0070C0"/>
                </a:solidFill>
                <a:latin typeface="Century Gothic" panose="020B0502020202020204" pitchFamily="34" charset="0"/>
              </a:defRPr>
            </a:lvl1pPr>
          </a:lstStyle>
          <a:p>
            <a:r>
              <a:rPr lang="en-US"/>
              <a:t>Click to edit Master title style</a:t>
            </a:r>
          </a:p>
        </p:txBody>
      </p:sp>
    </p:spTree>
    <p:extLst>
      <p:ext uri="{BB962C8B-B14F-4D97-AF65-F5344CB8AC3E}">
        <p14:creationId xmlns:p14="http://schemas.microsoft.com/office/powerpoint/2010/main" val="494562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29BAB3E-E4DB-45E0-8B4F-DBF713EC1093}" type="datetime1">
              <a:rPr lang="en-US" smtClean="0"/>
              <a:t>2/28/2020</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693008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3937" y="6420030"/>
            <a:ext cx="1854203" cy="365125"/>
          </a:xfrm>
          <a:prstGeom prst="rect">
            <a:avLst/>
          </a:prstGeom>
        </p:spPr>
        <p:txBody>
          <a:bodyPr vert="horz" lIns="91440" tIns="45720" rIns="91440" bIns="45720" rtlCol="0" anchor="ctr"/>
          <a:lstStyle>
            <a:lvl1pPr algn="l">
              <a:defRPr sz="900">
                <a:solidFill>
                  <a:srgbClr val="FFFFFF"/>
                </a:solidFill>
                <a:latin typeface="Century Gothic" panose="020B0502020202020204" pitchFamily="34" charset="0"/>
              </a:defRPr>
            </a:lvl1pPr>
          </a:lstStyle>
          <a:p>
            <a:fld id="{4C54AA68-0757-4ABF-BE64-06A70B58128E}" type="datetime1">
              <a:rPr lang="en-US" smtClean="0"/>
              <a:pPr/>
              <a:t>2/28/2020</a:t>
            </a:fld>
            <a:endParaRPr lang="en-US" dirty="0"/>
          </a:p>
        </p:txBody>
      </p:sp>
      <p:sp>
        <p:nvSpPr>
          <p:cNvPr id="5" name="Footer Placeholder 4"/>
          <p:cNvSpPr>
            <a:spLocks noGrp="1"/>
          </p:cNvSpPr>
          <p:nvPr>
            <p:ph type="ftr" sz="quarter" idx="3"/>
          </p:nvPr>
        </p:nvSpPr>
        <p:spPr>
          <a:xfrm>
            <a:off x="2605615" y="6420030"/>
            <a:ext cx="3617103" cy="365125"/>
          </a:xfrm>
          <a:prstGeom prst="rect">
            <a:avLst/>
          </a:prstGeom>
        </p:spPr>
        <p:txBody>
          <a:bodyPr vert="horz" lIns="91440" tIns="45720" rIns="91440" bIns="45720" rtlCol="0" anchor="ctr"/>
          <a:lstStyle>
            <a:lvl1pPr algn="ctr">
              <a:defRPr sz="900" cap="all" baseline="0">
                <a:solidFill>
                  <a:srgbClr val="FFFFFF"/>
                </a:solidFill>
                <a:latin typeface="Century Gothic" panose="020B0502020202020204" pitchFamily="34" charset="0"/>
              </a:defRPr>
            </a:lvl1pPr>
          </a:lstStyle>
          <a:p>
            <a:endParaRPr lang="en-US" dirty="0"/>
          </a:p>
        </p:txBody>
      </p:sp>
      <p:sp>
        <p:nvSpPr>
          <p:cNvPr id="6" name="Slide Number Placeholder 5"/>
          <p:cNvSpPr>
            <a:spLocks noGrp="1"/>
          </p:cNvSpPr>
          <p:nvPr>
            <p:ph type="sldNum" sz="quarter" idx="4"/>
          </p:nvPr>
        </p:nvSpPr>
        <p:spPr>
          <a:xfrm>
            <a:off x="7097357" y="6420030"/>
            <a:ext cx="984019" cy="365125"/>
          </a:xfrm>
          <a:prstGeom prst="rect">
            <a:avLst/>
          </a:prstGeom>
        </p:spPr>
        <p:txBody>
          <a:bodyPr vert="horz" lIns="91440" tIns="45720" rIns="91440" bIns="45720" rtlCol="0" anchor="ctr"/>
          <a:lstStyle>
            <a:lvl1pPr algn="r">
              <a:defRPr sz="900">
                <a:solidFill>
                  <a:srgbClr val="FFFFFF"/>
                </a:solidFill>
                <a:latin typeface="Century Gothic" panose="020B0502020202020204" pitchFamily="34" charset="0"/>
              </a:defRPr>
            </a:lvl1pPr>
          </a:lstStyle>
          <a:p>
            <a:fld id="{D57F1E4F-1CFF-5643-939E-217C01CDF565}" type="slidenum">
              <a:rPr lang="en-US" smtClean="0"/>
              <a:pPr/>
              <a:t>‹#›</a:t>
            </a:fld>
            <a:endParaRPr lang="en-US" dirty="0"/>
          </a:p>
        </p:txBody>
      </p:sp>
      <p:pic>
        <p:nvPicPr>
          <p:cNvPr id="12" name="Picture 11">
            <a:extLst>
              <a:ext uri="{FF2B5EF4-FFF2-40B4-BE49-F238E27FC236}">
                <a16:creationId xmlns:a16="http://schemas.microsoft.com/office/drawing/2014/main" id="{63CA1DC9-3206-4C9D-8841-3BD49E0C1986}"/>
              </a:ext>
            </a:extLst>
          </p:cNvPr>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8366761" y="6203123"/>
            <a:ext cx="573256" cy="548640"/>
          </a:xfrm>
          <a:prstGeom prst="rect">
            <a:avLst/>
          </a:prstGeom>
        </p:spPr>
      </p:pic>
    </p:spTree>
    <p:extLst>
      <p:ext uri="{BB962C8B-B14F-4D97-AF65-F5344CB8AC3E}">
        <p14:creationId xmlns:p14="http://schemas.microsoft.com/office/powerpoint/2010/main" val="18029547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848" r:id="rId8"/>
    <p:sldLayoutId id="2147483783" r:id="rId9"/>
    <p:sldLayoutId id="2147483784" r:id="rId10"/>
    <p:sldLayoutId id="2147483785" r:id="rId11"/>
    <p:sldLayoutId id="2147483812" r:id="rId12"/>
    <p:sldLayoutId id="2147483813" r:id="rId13"/>
    <p:sldLayoutId id="2147483814" r:id="rId14"/>
    <p:sldLayoutId id="2147483815" r:id="rId15"/>
    <p:sldLayoutId id="2147483820" r:id="rId16"/>
    <p:sldLayoutId id="2147483821" r:id="rId17"/>
    <p:sldLayoutId id="2147483822" r:id="rId18"/>
    <p:sldLayoutId id="2147483823"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 id="2147483836" r:id="rId28"/>
    <p:sldLayoutId id="2147483837" r:id="rId29"/>
    <p:sldLayoutId id="2147483838" r:id="rId30"/>
    <p:sldLayoutId id="2147483839" r:id="rId31"/>
    <p:sldLayoutId id="2147483844" r:id="rId32"/>
    <p:sldLayoutId id="2147483845" r:id="rId33"/>
    <p:sldLayoutId id="2147483846" r:id="rId34"/>
    <p:sldLayoutId id="2147483847" r:id="rId35"/>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Century Gothic" panose="020B0502020202020204"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entury Gothic" panose="020B0502020202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entury Gothic" panose="020B0502020202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2020census.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ensus.gov/programs-surveys/decennial-census/2020-census/planning-management/language-resources/language-guides.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disabilityrightsca.org/post/2020-census-disability-community-toolki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15.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www.census.gov/library/video/2019/preview-2020-census-video-language-guide.html"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s://www.census.gov/library/video/2019/preview-2020-census-video-language-guide.html" TargetMode="External"/><Relationship Id="rId4" Type="http://schemas.openxmlformats.org/officeDocument/2006/relationships/hyperlink" Target="https://www.census.gov/programs-surveys/decennial-census/2020-census/planning-management/language-resources/language-guides.html"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2.census.gov/programs-surveys/decennial/2020/resources/language-materials/guides/Large-Print-Guide.pdf?"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2020census.gov/en/who-to-count.html"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census.gov/glossary/"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2020census.gov/"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s://www.census.gov/glossary/"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census.gov/library/fact-sheets/2019/dec/2020-invites-everyone.html"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7.xml.rels><?xml version="1.0" encoding="UTF-8" standalone="yes"?>
<Relationships xmlns="http://schemas.openxmlformats.org/package/2006/relationships"><Relationship Id="rId3" Type="http://schemas.openxmlformats.org/officeDocument/2006/relationships/hyperlink" Target="https://2020census.gov/en/news-events/rumors.html"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mailto:rumors@census.gov"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census.gov/cgi-bin/main/email.cgi"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5.xml"/><Relationship Id="rId1" Type="http://schemas.openxmlformats.org/officeDocument/2006/relationships/slideLayout" Target="../slideLayouts/slideLayout10.xml"/><Relationship Id="rId4" Type="http://schemas.openxmlformats.org/officeDocument/2006/relationships/image" Target="../media/image25.sv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7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4.xml"/><Relationship Id="rId1" Type="http://schemas.openxmlformats.org/officeDocument/2006/relationships/slideLayout" Target="../slideLayouts/slideLayout10.xml"/><Relationship Id="rId4" Type="http://schemas.openxmlformats.org/officeDocument/2006/relationships/image" Target="../media/image27.svg"/></Relationships>
</file>

<file path=ppt/slides/_rels/slide7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7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image" Target="../media/image31.svg"/></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3B5F"/>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287B354-ECDF-4F68-9404-9E6AF55AF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04EEE3C1-EA95-4247-AB6B-608C83796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C562E3DC-C9BF-4F5F-9845-25FF80564B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3D67B7B4-ABB0-49C7-860C-50D0B887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84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59655E30-B203-42D2-8200-B57B8FB0CC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 y="0"/>
            <a:ext cx="5660909" cy="6858000"/>
          </a:xfrm>
          <a:prstGeom prst="rect">
            <a:avLst/>
          </a:prstGeom>
          <a:solidFill>
            <a:srgbClr val="1C3B5F"/>
          </a:solidFill>
          <a:ln>
            <a:solidFill>
              <a:srgbClr val="1C3B5F"/>
            </a:solid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4294967295"/>
          </p:nvPr>
        </p:nvSpPr>
        <p:spPr>
          <a:xfrm>
            <a:off x="179692" y="459676"/>
            <a:ext cx="5367720" cy="6182672"/>
          </a:xfrm>
        </p:spPr>
        <p:txBody>
          <a:bodyPr vert="horz" lIns="0" tIns="45720" rIns="0" bIns="45720" rtlCol="0" anchor="t">
            <a:normAutofit fontScale="92500" lnSpcReduction="20000"/>
          </a:bodyPr>
          <a:lstStyle/>
          <a:p>
            <a:pPr marL="0" indent="0" algn="ctr" rtl="0">
              <a:lnSpc>
                <a:spcPct val="120000"/>
              </a:lnSpc>
              <a:buNone/>
            </a:pPr>
            <a:r>
              <a:rPr lang="es-US" sz="4600" b="1" i="0" u="none" baseline="0" dirty="0">
                <a:solidFill>
                  <a:schemeClr val="bg1"/>
                </a:solidFill>
                <a:latin typeface="Century Gothic" panose="020B0502020202020204" pitchFamily="34" charset="0"/>
              </a:rPr>
              <a:t>Recuento Completo de California: Censo 2020</a:t>
            </a:r>
          </a:p>
          <a:p>
            <a:pPr marL="0" indent="0" algn="ctr" rtl="0">
              <a:lnSpc>
                <a:spcPct val="120000"/>
              </a:lnSpc>
              <a:buNone/>
            </a:pPr>
            <a:endParaRPr lang="es-US" sz="4600" b="1" dirty="0">
              <a:solidFill>
                <a:srgbClr val="FFC000"/>
              </a:solidFill>
              <a:latin typeface="Century Gothic" panose="020B0502020202020204" pitchFamily="34" charset="0"/>
            </a:endParaRPr>
          </a:p>
          <a:p>
            <a:pPr marL="0" indent="0" algn="ctr" rtl="0">
              <a:lnSpc>
                <a:spcPct val="100000"/>
              </a:lnSpc>
              <a:spcAft>
                <a:spcPts val="0"/>
              </a:spcAft>
              <a:buNone/>
            </a:pPr>
            <a:r>
              <a:rPr lang="es-US" sz="3500" b="1" i="0" u="none" baseline="0" dirty="0">
                <a:solidFill>
                  <a:srgbClr val="FFC000"/>
                </a:solidFill>
                <a:latin typeface="Century Gothic" panose="020B0502020202020204" pitchFamily="34" charset="0"/>
              </a:rPr>
              <a:t>Curso introductorio del Centro de Asistencia para el Cuestionario:</a:t>
            </a:r>
          </a:p>
          <a:p>
            <a:pPr marL="0" indent="0" algn="ctr" rtl="0">
              <a:lnSpc>
                <a:spcPct val="120000"/>
              </a:lnSpc>
              <a:buNone/>
            </a:pPr>
            <a:r>
              <a:rPr lang="es-US" sz="3500" b="1" i="0" u="none" baseline="0" dirty="0">
                <a:solidFill>
                  <a:srgbClr val="FFC000"/>
                </a:solidFill>
                <a:latin typeface="Century Gothic" panose="020B0502020202020204" pitchFamily="34" charset="0"/>
              </a:rPr>
              <a:t>Capacitación para el personal y los voluntarios</a:t>
            </a:r>
            <a:endParaRPr lang="es-US" sz="3500" b="1" dirty="0">
              <a:solidFill>
                <a:schemeClr val="bg1"/>
              </a:solidFill>
              <a:latin typeface="Century Gothic" panose="020B0502020202020204" pitchFamily="34" charset="0"/>
            </a:endParaRPr>
          </a:p>
          <a:p>
            <a:pPr marL="0" indent="0" algn="ctr" rtl="0">
              <a:lnSpc>
                <a:spcPct val="120000"/>
              </a:lnSpc>
              <a:spcBef>
                <a:spcPts val="0"/>
              </a:spcBef>
              <a:spcAft>
                <a:spcPts val="0"/>
              </a:spcAft>
              <a:buNone/>
            </a:pPr>
            <a:r>
              <a:rPr lang="es-US" sz="2400" b="1" i="0" u="none" baseline="0" dirty="0">
                <a:solidFill>
                  <a:schemeClr val="bg1"/>
                </a:solidFill>
                <a:latin typeface="Century Gothic"/>
              </a:rPr>
              <a:t>Versión 1.29.20</a:t>
            </a:r>
            <a:endParaRPr lang="es-US" sz="2400" b="1" dirty="0">
              <a:solidFill>
                <a:schemeClr val="bg1"/>
              </a:solidFill>
            </a:endParaRPr>
          </a:p>
          <a:p>
            <a:pPr marL="0" indent="0" algn="ctr" rtl="0">
              <a:buNone/>
            </a:pPr>
            <a:endParaRPr lang="es-US" sz="2600" b="1" dirty="0">
              <a:solidFill>
                <a:schemeClr val="bg1"/>
              </a:solidFill>
            </a:endParaRPr>
          </a:p>
        </p:txBody>
      </p:sp>
      <p:sp>
        <p:nvSpPr>
          <p:cNvPr id="28" name="Rectangle 27">
            <a:extLst>
              <a:ext uri="{FF2B5EF4-FFF2-40B4-BE49-F238E27FC236}">
                <a16:creationId xmlns:a16="http://schemas.microsoft.com/office/drawing/2014/main" id="{F3627338-DFDF-49A3-BA42-EBF0B4ED12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0920" y="0"/>
            <a:ext cx="48006" cy="6858000"/>
          </a:xfrm>
          <a:prstGeom prst="rect">
            <a:avLst/>
          </a:prstGeom>
          <a:solidFill>
            <a:srgbClr val="E39727"/>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323" r="-4" b="-4"/>
          <a:stretch/>
        </p:blipFill>
        <p:spPr>
          <a:xfrm>
            <a:off x="5708926" y="10"/>
            <a:ext cx="3433918" cy="3396985"/>
          </a:xfrm>
          <a:prstGeom prst="rect">
            <a:avLst/>
          </a:prstGeom>
        </p:spPr>
      </p:pic>
      <p:sp>
        <p:nvSpPr>
          <p:cNvPr id="30" name="Rectangle 29">
            <a:extLst>
              <a:ext uri="{FF2B5EF4-FFF2-40B4-BE49-F238E27FC236}">
                <a16:creationId xmlns:a16="http://schemas.microsoft.com/office/drawing/2014/main" id="{ACE38606-29D6-4D73-9B80-6A633D29DF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0920" y="3396996"/>
            <a:ext cx="3481924" cy="64008"/>
          </a:xfrm>
          <a:prstGeom prst="rect">
            <a:avLst/>
          </a:prstGeom>
          <a:solidFill>
            <a:srgbClr val="E39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7425343" y="6459785"/>
            <a:ext cx="984019"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a:t>
            </a:fld>
            <a:endParaRPr kumimoji="0" lang="es-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FA29F20-1BEA-4593-A7B1-D10E537575BA}"/>
              </a:ext>
            </a:extLst>
          </p:cNvPr>
          <p:cNvSpPr txBox="1">
            <a:spLocks/>
          </p:cNvSpPr>
          <p:nvPr/>
        </p:nvSpPr>
        <p:spPr>
          <a:xfrm>
            <a:off x="9144000" y="1929775"/>
            <a:ext cx="4046554" cy="110764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4A66AC"/>
              </a:buClr>
              <a:buSzPct val="100000"/>
              <a:buFont typeface="Calibri" panose="020F0502020204030204" pitchFamily="34" charset="0"/>
              <a:buNone/>
              <a:tabLst/>
              <a:defRPr/>
            </a:pPr>
            <a:endParaRPr kumimoji="0" lang="es-US" sz="27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258C5283-A53C-48A8-844A-C9F8B18AEC96}"/>
              </a:ext>
            </a:extLst>
          </p:cNvPr>
          <p:cNvPicPr>
            <a:picLocks noChangeAspect="1"/>
          </p:cNvPicPr>
          <p:nvPr/>
        </p:nvPicPr>
        <p:blipFill>
          <a:blip r:embed="rId4"/>
          <a:stretch>
            <a:fillRect/>
          </a:stretch>
        </p:blipFill>
        <p:spPr>
          <a:xfrm>
            <a:off x="5708926" y="3453589"/>
            <a:ext cx="3435074" cy="3435074"/>
          </a:xfrm>
          <a:prstGeom prst="rect">
            <a:avLst/>
          </a:prstGeom>
        </p:spPr>
      </p:pic>
    </p:spTree>
    <p:extLst>
      <p:ext uri="{BB962C8B-B14F-4D97-AF65-F5344CB8AC3E}">
        <p14:creationId xmlns:p14="http://schemas.microsoft.com/office/powerpoint/2010/main" val="3530882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726439" y="286605"/>
            <a:ext cx="7736840" cy="792896"/>
          </a:xfrm>
        </p:spPr>
        <p:txBody>
          <a:bodyPr anchor="t">
            <a:normAutofit fontScale="90000"/>
          </a:bodyPr>
          <a:lstStyle/>
          <a:p>
            <a:pPr algn="ctr" rtl="0"/>
            <a:r>
              <a:rPr lang="es-US" sz="4800" b="1" i="0" u="none" baseline="0" dirty="0">
                <a:latin typeface="Century Gothic" panose="020B0502020202020204" pitchFamily="34" charset="0"/>
              </a:rPr>
              <a:t>El rol de la Oficina del Censo de California</a:t>
            </a:r>
          </a:p>
        </p:txBody>
      </p:sp>
      <p:sp>
        <p:nvSpPr>
          <p:cNvPr id="3" name="Content Placeholder 2">
            <a:extLst>
              <a:ext uri="{FF2B5EF4-FFF2-40B4-BE49-F238E27FC236}">
                <a16:creationId xmlns:a16="http://schemas.microsoft.com/office/drawing/2014/main" id="{77D41F9A-F7DC-41E2-BB76-5EBD4833F65C}"/>
              </a:ext>
            </a:extLst>
          </p:cNvPr>
          <p:cNvSpPr>
            <a:spLocks noGrp="1"/>
          </p:cNvSpPr>
          <p:nvPr>
            <p:ph idx="1"/>
          </p:nvPr>
        </p:nvSpPr>
        <p:spPr>
          <a:xfrm>
            <a:off x="461008" y="1442720"/>
            <a:ext cx="8251191" cy="4023360"/>
          </a:xfrm>
        </p:spPr>
        <p:txBody>
          <a:bodyPr>
            <a:noAutofit/>
          </a:bodyPr>
          <a:lstStyle/>
          <a:p>
            <a:pPr algn="l" rtl="0"/>
            <a:r>
              <a:rPr lang="es-US" sz="3600" b="0" i="0" u="none" baseline="0" dirty="0">
                <a:solidFill>
                  <a:schemeClr val="tx1"/>
                </a:solidFill>
              </a:rPr>
              <a:t>La Oficina de Recuento Completo de California: Censo 2020 “asegura que todos los californianos obtengan la cuota justa de los recursos federales y de la representación en el Congreso al animar la plena participación de todos los californianos en el Censo 2020”.</a:t>
            </a:r>
            <a:endParaRPr lang="es-US" sz="3600" b="1" dirty="0">
              <a:solidFill>
                <a:schemeClr val="tx1"/>
              </a:solidFill>
            </a:endParaRP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24560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442456" y="235804"/>
            <a:ext cx="8445418" cy="1186595"/>
          </a:xfrm>
        </p:spPr>
        <p:txBody>
          <a:bodyPr anchor="t">
            <a:normAutofit fontScale="90000"/>
          </a:bodyPr>
          <a:lstStyle/>
          <a:p>
            <a:pPr algn="ctr" rtl="0"/>
            <a:r>
              <a:rPr lang="es-US" sz="4800" b="1" i="0" u="none" baseline="0" dirty="0">
                <a:latin typeface="Century Gothic" panose="020B0502020202020204" pitchFamily="34" charset="0"/>
              </a:rPr>
              <a:t>Oficina del Censo de California: ¿Cuál es su función?</a:t>
            </a:r>
          </a:p>
        </p:txBody>
      </p:sp>
      <p:sp>
        <p:nvSpPr>
          <p:cNvPr id="3" name="Content Placeholder 2">
            <a:extLst>
              <a:ext uri="{FF2B5EF4-FFF2-40B4-BE49-F238E27FC236}">
                <a16:creationId xmlns:a16="http://schemas.microsoft.com/office/drawing/2014/main" id="{77D41F9A-F7DC-41E2-BB76-5EBD4833F65C}"/>
              </a:ext>
            </a:extLst>
          </p:cNvPr>
          <p:cNvSpPr>
            <a:spLocks noGrp="1"/>
          </p:cNvSpPr>
          <p:nvPr>
            <p:ph idx="1"/>
          </p:nvPr>
        </p:nvSpPr>
        <p:spPr>
          <a:xfrm>
            <a:off x="800099" y="1769534"/>
            <a:ext cx="7763798" cy="4023360"/>
          </a:xfrm>
        </p:spPr>
        <p:txBody>
          <a:bodyPr>
            <a:noAutofit/>
          </a:bodyPr>
          <a:lstStyle/>
          <a:p>
            <a:r>
              <a:rPr lang="es-US" sz="3200" b="0" i="0" u="none" baseline="0" dirty="0">
                <a:solidFill>
                  <a:schemeClr val="tx1"/>
                </a:solidFill>
              </a:rPr>
              <a:t>Supervisar y apoyar los esfuerzos de base y culturalmente congruentes con los asociados a la comunidad para llegar a las poblaciones más difíciles de contar </a:t>
            </a:r>
            <a:r>
              <a:rPr lang="en-US" sz="3200" dirty="0">
                <a:solidFill>
                  <a:schemeClr val="tx1"/>
                </a:solidFill>
              </a:rPr>
              <a:t>(hardest-to-count, HTC por sus </a:t>
            </a:r>
            <a:r>
              <a:rPr lang="en-US" sz="3200" dirty="0" err="1">
                <a:solidFill>
                  <a:schemeClr val="tx1"/>
                </a:solidFill>
              </a:rPr>
              <a:t>siglas</a:t>
            </a:r>
            <a:r>
              <a:rPr lang="en-US" sz="3200" dirty="0">
                <a:solidFill>
                  <a:schemeClr val="tx1"/>
                </a:solidFill>
              </a:rPr>
              <a:t> </a:t>
            </a:r>
            <a:r>
              <a:rPr lang="en-US" sz="3200" dirty="0" err="1">
                <a:solidFill>
                  <a:schemeClr val="tx1"/>
                </a:solidFill>
              </a:rPr>
              <a:t>en</a:t>
            </a:r>
            <a:r>
              <a:rPr lang="en-US" sz="3200" dirty="0">
                <a:solidFill>
                  <a:schemeClr val="tx1"/>
                </a:solidFill>
              </a:rPr>
              <a:t> </a:t>
            </a:r>
            <a:r>
              <a:rPr lang="en-US" sz="3200" dirty="0" err="1">
                <a:solidFill>
                  <a:schemeClr val="tx1"/>
                </a:solidFill>
              </a:rPr>
              <a:t>inglés</a:t>
            </a:r>
            <a:r>
              <a:rPr lang="en-US" sz="3200" dirty="0">
                <a:solidFill>
                  <a:schemeClr val="tx1"/>
                </a:solidFill>
              </a:rPr>
              <a:t>) </a:t>
            </a:r>
            <a:r>
              <a:rPr lang="es-US" sz="3200" b="0" i="0" u="none" baseline="0" dirty="0">
                <a:solidFill>
                  <a:schemeClr val="tx1"/>
                </a:solidFill>
              </a:rPr>
              <a:t>de California que pueden quedar fuera del recuento durante el Censo 2020, ¡y asegurar una California para todos!</a:t>
            </a:r>
            <a:endParaRPr lang="es-US" sz="3200" b="1" dirty="0">
              <a:solidFill>
                <a:schemeClr val="tx1"/>
              </a:solidFill>
            </a:endParaRP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105713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822960" y="235804"/>
            <a:ext cx="7543800" cy="1186595"/>
          </a:xfrm>
        </p:spPr>
        <p:txBody>
          <a:bodyPr anchor="t">
            <a:normAutofit fontScale="90000"/>
          </a:bodyPr>
          <a:lstStyle/>
          <a:p>
            <a:pPr algn="ctr" rtl="0"/>
            <a:r>
              <a:rPr lang="es-US" sz="4800" b="1" i="0" u="none" baseline="0" dirty="0">
                <a:latin typeface="Century Gothic" panose="020B0502020202020204" pitchFamily="34" charset="0"/>
              </a:rPr>
              <a:t>El rol de los socios comunitarios</a:t>
            </a:r>
          </a:p>
        </p:txBody>
      </p:sp>
      <p:sp>
        <p:nvSpPr>
          <p:cNvPr id="3" name="Content Placeholder 2">
            <a:extLst>
              <a:ext uri="{FF2B5EF4-FFF2-40B4-BE49-F238E27FC236}">
                <a16:creationId xmlns:a16="http://schemas.microsoft.com/office/drawing/2014/main" id="{77D41F9A-F7DC-41E2-BB76-5EBD4833F65C}"/>
              </a:ext>
            </a:extLst>
          </p:cNvPr>
          <p:cNvSpPr>
            <a:spLocks noGrp="1"/>
          </p:cNvSpPr>
          <p:nvPr>
            <p:ph idx="1"/>
          </p:nvPr>
        </p:nvSpPr>
        <p:spPr>
          <a:xfrm>
            <a:off x="481692" y="1860975"/>
            <a:ext cx="8226335" cy="4023360"/>
          </a:xfrm>
        </p:spPr>
        <p:txBody>
          <a:bodyPr>
            <a:noAutofit/>
          </a:bodyPr>
          <a:lstStyle/>
          <a:p>
            <a:pPr algn="l" rtl="0"/>
            <a:r>
              <a:rPr lang="es-US" sz="3600" b="0" i="0" u="none" baseline="0" dirty="0">
                <a:solidFill>
                  <a:schemeClr val="tx1"/>
                </a:solidFill>
              </a:rPr>
              <a:t>Apoyar los esfuerzos de alcance comunitario del Censo 2020 para que la Oficina del Censo de California llegue a las poblaciones más difíciles de contar (HTC) a nivel comunitario en todo el Estado.</a:t>
            </a:r>
            <a:endParaRPr lang="es-US" sz="3600" b="1" dirty="0">
              <a:solidFill>
                <a:schemeClr val="tx1"/>
              </a:solidFill>
            </a:endParaRP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52662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822960" y="235804"/>
            <a:ext cx="7543800" cy="1186595"/>
          </a:xfrm>
        </p:spPr>
        <p:txBody>
          <a:bodyPr anchor="t">
            <a:normAutofit fontScale="90000"/>
          </a:bodyPr>
          <a:lstStyle/>
          <a:p>
            <a:pPr algn="ctr" rtl="0"/>
            <a:r>
              <a:rPr lang="es-US" sz="4800" b="1" i="0" u="none" baseline="0" dirty="0">
                <a:latin typeface="Century Gothic" panose="020B0502020202020204" pitchFamily="34" charset="0"/>
              </a:rPr>
              <a:t>Socios comunitarios:</a:t>
            </a:r>
            <a:br>
              <a:rPr lang="es-US" sz="4800" b="1" dirty="0">
                <a:latin typeface="Century Gothic" panose="020B0502020202020204" pitchFamily="34" charset="0"/>
              </a:rPr>
            </a:br>
            <a:r>
              <a:rPr lang="es-US" sz="4800" b="1" dirty="0">
                <a:latin typeface="Century Gothic" panose="020B0502020202020204" pitchFamily="34" charset="0"/>
              </a:rPr>
              <a:t>¿</a:t>
            </a:r>
            <a:r>
              <a:rPr lang="es-US" sz="4800" b="1" dirty="0"/>
              <a:t>Q</a:t>
            </a:r>
            <a:r>
              <a:rPr lang="es-US" sz="4800" b="1" i="0" u="none" baseline="0" dirty="0">
                <a:latin typeface="Century Gothic" panose="020B0502020202020204" pitchFamily="34" charset="0"/>
              </a:rPr>
              <a:t>ué función cumplen?</a:t>
            </a:r>
          </a:p>
        </p:txBody>
      </p:sp>
      <p:sp>
        <p:nvSpPr>
          <p:cNvPr id="3" name="Content Placeholder 2">
            <a:extLst>
              <a:ext uri="{FF2B5EF4-FFF2-40B4-BE49-F238E27FC236}">
                <a16:creationId xmlns:a16="http://schemas.microsoft.com/office/drawing/2014/main" id="{77D41F9A-F7DC-41E2-BB76-5EBD4833F65C}"/>
              </a:ext>
            </a:extLst>
          </p:cNvPr>
          <p:cNvSpPr>
            <a:spLocks noGrp="1"/>
          </p:cNvSpPr>
          <p:nvPr>
            <p:ph idx="1"/>
          </p:nvPr>
        </p:nvSpPr>
        <p:spPr>
          <a:xfrm>
            <a:off x="481692" y="1860975"/>
            <a:ext cx="8226335" cy="4023360"/>
          </a:xfrm>
        </p:spPr>
        <p:txBody>
          <a:bodyPr>
            <a:noAutofit/>
          </a:bodyPr>
          <a:lstStyle/>
          <a:p>
            <a:pPr algn="l" rtl="0"/>
            <a:r>
              <a:rPr lang="es-US" sz="3400" b="0" i="0" u="none" baseline="0" dirty="0">
                <a:solidFill>
                  <a:schemeClr val="tx1"/>
                </a:solidFill>
              </a:rPr>
              <a:t>Apoyar los esfuerzos de alcance comunitario del Censo 2020 para la Oficina del Censo de California mediante la aplicación de estrategias y mensajes lingüística y culturalmente congruentes para educar, involucrar y activar a las poblaciones más difíciles de contar (HTC) a nivel comunitario.</a:t>
            </a:r>
            <a:endParaRPr lang="es-US" sz="3400" b="1" dirty="0">
              <a:solidFill>
                <a:schemeClr val="tx1"/>
              </a:solidFill>
            </a:endParaRP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033354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471946" y="235804"/>
            <a:ext cx="7983302" cy="1186595"/>
          </a:xfrm>
        </p:spPr>
        <p:txBody>
          <a:bodyPr anchor="t">
            <a:normAutofit fontScale="90000"/>
          </a:bodyPr>
          <a:lstStyle/>
          <a:p>
            <a:pPr algn="ctr" rtl="0"/>
            <a:r>
              <a:rPr lang="es-US" sz="4800" b="1" i="0" u="none" baseline="0" dirty="0">
                <a:latin typeface="Century Gothic" panose="020B0502020202020204" pitchFamily="34" charset="0"/>
              </a:rPr>
              <a:t>El rol del Centro de Asistencia para el Cuestionario (QAC)</a:t>
            </a:r>
          </a:p>
        </p:txBody>
      </p:sp>
      <p:sp>
        <p:nvSpPr>
          <p:cNvPr id="3" name="Content Placeholder 2">
            <a:extLst>
              <a:ext uri="{FF2B5EF4-FFF2-40B4-BE49-F238E27FC236}">
                <a16:creationId xmlns:a16="http://schemas.microsoft.com/office/drawing/2014/main" id="{77D41F9A-F7DC-41E2-BB76-5EBD4833F65C}"/>
              </a:ext>
            </a:extLst>
          </p:cNvPr>
          <p:cNvSpPr>
            <a:spLocks noGrp="1"/>
          </p:cNvSpPr>
          <p:nvPr>
            <p:ph idx="1"/>
          </p:nvPr>
        </p:nvSpPr>
        <p:spPr>
          <a:xfrm>
            <a:off x="800099" y="1680098"/>
            <a:ext cx="7783462" cy="4482232"/>
          </a:xfrm>
        </p:spPr>
        <p:txBody>
          <a:bodyPr>
            <a:noAutofit/>
          </a:bodyPr>
          <a:lstStyle/>
          <a:p>
            <a:pPr algn="l" rtl="0"/>
            <a:r>
              <a:rPr lang="es-US" sz="2800" b="0" i="0" u="none" baseline="0" dirty="0">
                <a:solidFill>
                  <a:schemeClr val="tx1"/>
                </a:solidFill>
              </a:rPr>
              <a:t>Los QAC son lugares físicos en los que los miembros de la comunidad pueden obtener de manera segura y conveniente información sobre el Censo 2020 en su idioma nativo, completar el censo en un dispositivo/teléfono e interactuar con las organizaciones comunitarias que sean mensajeros de confianza.</a:t>
            </a:r>
          </a:p>
          <a:p>
            <a:pPr algn="l" rtl="0"/>
            <a:r>
              <a:rPr lang="es-US" sz="2800" b="1" i="0" u="none" baseline="0" dirty="0">
                <a:solidFill>
                  <a:schemeClr val="tx1"/>
                </a:solidFill>
              </a:rPr>
              <a:t>Nota: Los QAC estarán abiertos desde mediados de marzo hasta el 30 de abril (o más tarde).</a:t>
            </a: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025713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294969" y="235804"/>
            <a:ext cx="8366760" cy="1237395"/>
          </a:xfrm>
        </p:spPr>
        <p:txBody>
          <a:bodyPr anchor="t">
            <a:normAutofit fontScale="90000"/>
          </a:bodyPr>
          <a:lstStyle/>
          <a:p>
            <a:pPr algn="ctr" rtl="0"/>
            <a:r>
              <a:rPr lang="es-US" sz="4800" b="1" i="0" u="none" baseline="0" dirty="0">
                <a:latin typeface="Century Gothic" panose="020B0502020202020204" pitchFamily="34" charset="0"/>
              </a:rPr>
              <a:t>Personal o voluntarios del QAC:</a:t>
            </a:r>
            <a:br>
              <a:rPr lang="es-US" sz="4800" b="1" dirty="0">
                <a:latin typeface="Century Gothic" panose="020B0502020202020204" pitchFamily="34" charset="0"/>
              </a:rPr>
            </a:br>
            <a:r>
              <a:rPr lang="es-US" sz="4800" b="1" dirty="0">
                <a:latin typeface="Century Gothic" panose="020B0502020202020204" pitchFamily="34" charset="0"/>
              </a:rPr>
              <a:t>¿Q</a:t>
            </a:r>
            <a:r>
              <a:rPr lang="es-US" sz="4800" b="1" i="0" u="none" baseline="0" dirty="0">
                <a:latin typeface="Century Gothic" panose="020B0502020202020204" pitchFamily="34" charset="0"/>
              </a:rPr>
              <a:t>ué función cumplen?</a:t>
            </a:r>
          </a:p>
        </p:txBody>
      </p:sp>
      <p:sp>
        <p:nvSpPr>
          <p:cNvPr id="3" name="Content Placeholder 2">
            <a:extLst>
              <a:ext uri="{FF2B5EF4-FFF2-40B4-BE49-F238E27FC236}">
                <a16:creationId xmlns:a16="http://schemas.microsoft.com/office/drawing/2014/main" id="{77D41F9A-F7DC-41E2-BB76-5EBD4833F65C}"/>
              </a:ext>
            </a:extLst>
          </p:cNvPr>
          <p:cNvSpPr>
            <a:spLocks noGrp="1"/>
          </p:cNvSpPr>
          <p:nvPr>
            <p:ph idx="1"/>
          </p:nvPr>
        </p:nvSpPr>
        <p:spPr>
          <a:xfrm>
            <a:off x="675639" y="1846034"/>
            <a:ext cx="7838441" cy="4023360"/>
          </a:xfrm>
        </p:spPr>
        <p:txBody>
          <a:bodyPr>
            <a:noAutofit/>
          </a:bodyPr>
          <a:lstStyle/>
          <a:p>
            <a:pPr algn="l" rtl="0"/>
            <a:r>
              <a:rPr lang="es-US" sz="3000" b="0" i="0" u="none" baseline="0" dirty="0">
                <a:solidFill>
                  <a:schemeClr val="tx1"/>
                </a:solidFill>
              </a:rPr>
              <a:t>Como miembro del personal o voluntario del QAC, usted cumple un papel fundamental. Usted </a:t>
            </a:r>
            <a:r>
              <a:rPr lang="es-US" sz="3000" b="1" i="0" u="none" baseline="0" dirty="0">
                <a:solidFill>
                  <a:schemeClr val="tx1"/>
                </a:solidFill>
              </a:rPr>
              <a:t>ayuda</a:t>
            </a:r>
            <a:r>
              <a:rPr lang="es-US" sz="3000" b="0" i="0" u="none" baseline="0" dirty="0">
                <a:solidFill>
                  <a:schemeClr val="tx1"/>
                </a:solidFill>
              </a:rPr>
              <a:t> y </a:t>
            </a:r>
            <a:r>
              <a:rPr lang="es-US" sz="3000" b="1" i="0" u="none" baseline="0" dirty="0">
                <a:solidFill>
                  <a:schemeClr val="tx1"/>
                </a:solidFill>
              </a:rPr>
              <a:t>motiva</a:t>
            </a:r>
            <a:r>
              <a:rPr lang="es-US" sz="3000" b="0" i="0" u="none" baseline="0" dirty="0">
                <a:solidFill>
                  <a:schemeClr val="tx1"/>
                </a:solidFill>
              </a:rPr>
              <a:t> a los miembros de la comunidad a </a:t>
            </a:r>
            <a:r>
              <a:rPr lang="es-US" sz="3000" b="1" i="0" u="none" baseline="0" dirty="0">
                <a:solidFill>
                  <a:schemeClr val="tx1"/>
                </a:solidFill>
              </a:rPr>
              <a:t>participar</a:t>
            </a:r>
            <a:r>
              <a:rPr lang="es-US" sz="3000" b="0" i="0" u="none" baseline="0" dirty="0">
                <a:solidFill>
                  <a:schemeClr val="tx1"/>
                </a:solidFill>
              </a:rPr>
              <a:t> en el Censo 2020 y ayuda a los esfuerzos de la Oficina de Recuento Completo de California a </a:t>
            </a:r>
            <a:r>
              <a:rPr lang="es-US" sz="3000" b="1" i="0" u="none" baseline="0" dirty="0">
                <a:solidFill>
                  <a:schemeClr val="tx1"/>
                </a:solidFill>
              </a:rPr>
              <a:t>AMP</a:t>
            </a:r>
            <a:r>
              <a:rPr lang="es-US" sz="3000" b="0" i="0" u="none" baseline="0" dirty="0">
                <a:solidFill>
                  <a:schemeClr val="tx1"/>
                </a:solidFill>
              </a:rPr>
              <a:t>liar sus mensajes de alcance comunitario a las poblaciones más difíciles de contar (HTC) de todo el estado.</a:t>
            </a:r>
            <a:endParaRPr lang="es-US" sz="3000" b="1" dirty="0">
              <a:solidFill>
                <a:schemeClr val="tx1"/>
              </a:solidFill>
            </a:endParaRP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888590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822960" y="286605"/>
            <a:ext cx="7543800" cy="792896"/>
          </a:xfrm>
        </p:spPr>
        <p:txBody>
          <a:bodyPr anchor="t">
            <a:normAutofit/>
          </a:bodyPr>
          <a:lstStyle/>
          <a:p>
            <a:pPr algn="ctr" rtl="0"/>
            <a:r>
              <a:rPr lang="es-US" sz="4800" b="1" i="0" u="none" baseline="0" dirty="0">
                <a:latin typeface="Century Gothic" panose="020B0502020202020204" pitchFamily="34" charset="0"/>
              </a:rPr>
              <a:t>Qué hacer: credenciales</a:t>
            </a: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9" name="Content Placeholder 8">
            <a:extLst>
              <a:ext uri="{FF2B5EF4-FFF2-40B4-BE49-F238E27FC236}">
                <a16:creationId xmlns:a16="http://schemas.microsoft.com/office/drawing/2014/main" id="{B99FA09C-6304-4B8D-9327-039625762436}"/>
              </a:ext>
            </a:extLst>
          </p:cNvPr>
          <p:cNvSpPr>
            <a:spLocks noGrp="1"/>
          </p:cNvSpPr>
          <p:nvPr>
            <p:ph idx="1"/>
          </p:nvPr>
        </p:nvSpPr>
        <p:spPr>
          <a:xfrm>
            <a:off x="822960" y="1666181"/>
            <a:ext cx="4238397" cy="3525637"/>
          </a:xfrm>
          <a:solidFill>
            <a:schemeClr val="accent2">
              <a:lumMod val="60000"/>
              <a:lumOff val="40000"/>
            </a:schemeClr>
          </a:solidFill>
          <a:ln>
            <a:solidFill>
              <a:schemeClr val="accent1"/>
            </a:solidFill>
          </a:ln>
        </p:spPr>
        <p:txBody>
          <a:bodyPr vert="horz" lIns="0" tIns="45720" rIns="0" bIns="45720" rtlCol="0" anchor="ctr">
            <a:noAutofit/>
          </a:bodyPr>
          <a:lstStyle/>
          <a:p>
            <a:pPr algn="l" rtl="0"/>
            <a:r>
              <a:rPr lang="es-US" sz="3200" b="1" i="0" u="none" baseline="0" dirty="0">
                <a:solidFill>
                  <a:schemeClr val="tx1"/>
                </a:solidFill>
              </a:rPr>
              <a:t>Todo el personal y todos los voluntarios del QAC deben usar sus credenciales cuando se encuentren en un QAC.</a:t>
            </a:r>
          </a:p>
        </p:txBody>
      </p:sp>
      <p:pic>
        <p:nvPicPr>
          <p:cNvPr id="8" name="Picture 7">
            <a:extLst>
              <a:ext uri="{FF2B5EF4-FFF2-40B4-BE49-F238E27FC236}">
                <a16:creationId xmlns:a16="http://schemas.microsoft.com/office/drawing/2014/main" id="{9F8061EC-A0A0-4CA4-897C-15E1EC38F64A}"/>
              </a:ext>
            </a:extLst>
          </p:cNvPr>
          <p:cNvPicPr>
            <a:picLocks noChangeAspect="1"/>
          </p:cNvPicPr>
          <p:nvPr/>
        </p:nvPicPr>
        <p:blipFill>
          <a:blip r:embed="rId3"/>
          <a:stretch>
            <a:fillRect/>
          </a:stretch>
        </p:blipFill>
        <p:spPr>
          <a:xfrm>
            <a:off x="5320627" y="2241001"/>
            <a:ext cx="2834640" cy="2154321"/>
          </a:xfrm>
          <a:prstGeom prst="rect">
            <a:avLst/>
          </a:prstGeom>
        </p:spPr>
      </p:pic>
    </p:spTree>
    <p:extLst>
      <p:ext uri="{BB962C8B-B14F-4D97-AF65-F5344CB8AC3E}">
        <p14:creationId xmlns:p14="http://schemas.microsoft.com/office/powerpoint/2010/main" val="432298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241300" y="235805"/>
            <a:ext cx="8597900" cy="841702"/>
          </a:xfrm>
        </p:spPr>
        <p:txBody>
          <a:bodyPr anchor="t">
            <a:normAutofit fontScale="90000"/>
          </a:bodyPr>
          <a:lstStyle/>
          <a:p>
            <a:pPr algn="ctr" rtl="0"/>
            <a:r>
              <a:rPr lang="es-US" sz="4800" b="1" i="0" u="none" baseline="0" dirty="0">
                <a:latin typeface="Century Gothic" panose="020B0502020202020204" pitchFamily="34" charset="0"/>
              </a:rPr>
              <a:t>Qué hacer: decir quién es usted</a:t>
            </a: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7" name="Content Placeholder 2">
            <a:extLst>
              <a:ext uri="{FF2B5EF4-FFF2-40B4-BE49-F238E27FC236}">
                <a16:creationId xmlns:a16="http://schemas.microsoft.com/office/drawing/2014/main" id="{22A25842-7C15-4B4A-A873-1B9088887BB3}"/>
              </a:ext>
            </a:extLst>
          </p:cNvPr>
          <p:cNvSpPr>
            <a:spLocks noGrp="1"/>
          </p:cNvSpPr>
          <p:nvPr>
            <p:ph idx="1"/>
          </p:nvPr>
        </p:nvSpPr>
        <p:spPr>
          <a:xfrm>
            <a:off x="487679" y="1757134"/>
            <a:ext cx="8351521" cy="4023360"/>
          </a:xfrm>
        </p:spPr>
        <p:txBody>
          <a:bodyPr>
            <a:noAutofit/>
          </a:bodyPr>
          <a:lstStyle/>
          <a:p>
            <a:pPr marL="628650" indent="-628650" algn="l" rtl="0">
              <a:buClr>
                <a:srgbClr val="F27900"/>
              </a:buClr>
              <a:buSzPct val="110000"/>
              <a:buFont typeface="Wingdings" panose="05000000000000000000" pitchFamily="2" charset="2"/>
              <a:buChar char="q"/>
            </a:pPr>
            <a:r>
              <a:rPr lang="es-US" sz="3600" b="0" i="0" u="none" baseline="0" dirty="0">
                <a:solidFill>
                  <a:schemeClr val="tx1"/>
                </a:solidFill>
              </a:rPr>
              <a:t>Deje en claro que </a:t>
            </a:r>
            <a:r>
              <a:rPr lang="es-US" sz="3600" b="1" i="0" u="none" baseline="0" dirty="0">
                <a:solidFill>
                  <a:schemeClr val="tx1"/>
                </a:solidFill>
              </a:rPr>
              <a:t>no</a:t>
            </a:r>
            <a:r>
              <a:rPr lang="es-US" sz="3600" b="0" i="0" u="none" baseline="0" dirty="0">
                <a:solidFill>
                  <a:schemeClr val="tx1"/>
                </a:solidFill>
              </a:rPr>
              <a:t> es un empleado de la Oficina del Censo de los EE. UU.</a:t>
            </a:r>
          </a:p>
          <a:p>
            <a:pPr marL="628650" indent="-628650" algn="l" rtl="0">
              <a:buClr>
                <a:srgbClr val="F27900"/>
              </a:buClr>
              <a:buSzPct val="110000"/>
              <a:buNone/>
            </a:pPr>
            <a:endParaRPr lang="es-US" sz="1000" dirty="0">
              <a:solidFill>
                <a:schemeClr val="tx1"/>
              </a:solidFill>
            </a:endParaRPr>
          </a:p>
          <a:p>
            <a:pPr marL="628650" indent="-628650" algn="l" rtl="0">
              <a:buClr>
                <a:srgbClr val="F27900"/>
              </a:buClr>
              <a:buSzPct val="110000"/>
              <a:buFont typeface="Wingdings" panose="05000000000000000000" pitchFamily="2" charset="2"/>
              <a:buChar char="q"/>
            </a:pPr>
            <a:r>
              <a:rPr lang="es-US" sz="3600" b="0" i="0" u="none" baseline="0" dirty="0">
                <a:solidFill>
                  <a:schemeClr val="tx1"/>
                </a:solidFill>
              </a:rPr>
              <a:t>Identifíquese como miembro del personal o voluntario de la organización asociada que organiza el QAC/QAK.</a:t>
            </a:r>
            <a:endParaRPr lang="es-US" sz="3600" b="1" dirty="0">
              <a:solidFill>
                <a:schemeClr val="tx1"/>
              </a:solidFill>
            </a:endParaRPr>
          </a:p>
          <a:p>
            <a:pPr algn="l" rtl="0">
              <a:buClr>
                <a:srgbClr val="F27900"/>
              </a:buClr>
              <a:buSzPct val="110000"/>
              <a:buFont typeface="Wingdings" panose="05000000000000000000" pitchFamily="2" charset="2"/>
              <a:buChar char="q"/>
            </a:pPr>
            <a:endParaRPr lang="es-US" sz="36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621955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822960" y="286605"/>
            <a:ext cx="7543800" cy="792896"/>
          </a:xfrm>
        </p:spPr>
        <p:txBody>
          <a:bodyPr anchor="t">
            <a:normAutofit/>
          </a:bodyPr>
          <a:lstStyle/>
          <a:p>
            <a:pPr algn="ctr" rtl="0"/>
            <a:r>
              <a:rPr lang="es-US" sz="4800" b="1" i="0" u="none" baseline="0" dirty="0">
                <a:latin typeface="Century Gothic" panose="020B0502020202020204" pitchFamily="34" charset="0"/>
              </a:rPr>
              <a:t>Qué hacer: </a:t>
            </a:r>
            <a:r>
              <a:rPr lang="es-US" sz="4800" b="1" i="0" u="none" baseline="0" dirty="0"/>
              <a:t>observar</a:t>
            </a:r>
            <a:endParaRPr lang="es-US" sz="4800" b="1"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9" name="Content Placeholder 8">
            <a:extLst>
              <a:ext uri="{FF2B5EF4-FFF2-40B4-BE49-F238E27FC236}">
                <a16:creationId xmlns:a16="http://schemas.microsoft.com/office/drawing/2014/main" id="{B99FA09C-6304-4B8D-9327-039625762436}"/>
              </a:ext>
            </a:extLst>
          </p:cNvPr>
          <p:cNvSpPr>
            <a:spLocks noGrp="1"/>
          </p:cNvSpPr>
          <p:nvPr>
            <p:ph idx="1"/>
          </p:nvPr>
        </p:nvSpPr>
        <p:spPr>
          <a:xfrm>
            <a:off x="3369879" y="1285878"/>
            <a:ext cx="5099375" cy="2943222"/>
          </a:xfrm>
          <a:solidFill>
            <a:schemeClr val="accent2">
              <a:lumMod val="40000"/>
              <a:lumOff val="60000"/>
            </a:schemeClr>
          </a:solidFill>
          <a:ln w="19050">
            <a:solidFill>
              <a:srgbClr val="F27900"/>
            </a:solidFill>
            <a:prstDash val="sysDash"/>
          </a:ln>
        </p:spPr>
        <p:txBody>
          <a:bodyPr>
            <a:noAutofit/>
          </a:bodyPr>
          <a:lstStyle/>
          <a:p>
            <a:pPr algn="ctr" rtl="0"/>
            <a:r>
              <a:rPr lang="es-US" sz="3000" b="1" i="0" u="none" baseline="0" dirty="0">
                <a:solidFill>
                  <a:schemeClr val="tx1"/>
                </a:solidFill>
              </a:rPr>
              <a:t>Cuando estén en un QAC, el personal y los voluntarios deben observar periódicamente la actividad en el QAC e informar cualquier actividad sospechosa.</a:t>
            </a:r>
          </a:p>
        </p:txBody>
      </p:sp>
      <p:pic>
        <p:nvPicPr>
          <p:cNvPr id="6" name="Picture 5">
            <a:extLst>
              <a:ext uri="{FF2B5EF4-FFF2-40B4-BE49-F238E27FC236}">
                <a16:creationId xmlns:a16="http://schemas.microsoft.com/office/drawing/2014/main" id="{E57C8397-B663-4C9C-AF0C-29F7D9364798}"/>
              </a:ext>
            </a:extLst>
          </p:cNvPr>
          <p:cNvPicPr>
            <a:picLocks noChangeAspect="1"/>
          </p:cNvPicPr>
          <p:nvPr/>
        </p:nvPicPr>
        <p:blipFill>
          <a:blip r:embed="rId3"/>
          <a:stretch>
            <a:fillRect/>
          </a:stretch>
        </p:blipFill>
        <p:spPr>
          <a:xfrm>
            <a:off x="627152" y="1233962"/>
            <a:ext cx="3566160" cy="3566160"/>
          </a:xfrm>
          <a:prstGeom prst="rect">
            <a:avLst/>
          </a:prstGeom>
        </p:spPr>
      </p:pic>
      <p:sp>
        <p:nvSpPr>
          <p:cNvPr id="7" name="Content Placeholder 8">
            <a:extLst>
              <a:ext uri="{FF2B5EF4-FFF2-40B4-BE49-F238E27FC236}">
                <a16:creationId xmlns:a16="http://schemas.microsoft.com/office/drawing/2014/main" id="{E56F2CFF-105A-4A8F-BE22-029A80934D98}"/>
              </a:ext>
            </a:extLst>
          </p:cNvPr>
          <p:cNvSpPr txBox="1">
            <a:spLocks/>
          </p:cNvSpPr>
          <p:nvPr/>
        </p:nvSpPr>
        <p:spPr>
          <a:xfrm>
            <a:off x="586634" y="4908461"/>
            <a:ext cx="7970732" cy="527139"/>
          </a:xfrm>
          <a:prstGeom prst="rect">
            <a:avLst/>
          </a:prstGeom>
          <a:noFill/>
          <a:ln w="19050">
            <a:noFill/>
            <a:prstDash val="sysDash"/>
          </a:ln>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entury Gothic" panose="020B0502020202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entury Gothic" panose="020B0502020202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rtl="0"/>
            <a:r>
              <a:rPr lang="es-US" b="1" i="0" u="none" baseline="0" dirty="0">
                <a:solidFill>
                  <a:schemeClr val="tx1"/>
                </a:solidFill>
              </a:rPr>
              <a:t>Algunos ejemplos de actividades sospechosas son:</a:t>
            </a:r>
          </a:p>
        </p:txBody>
      </p:sp>
      <p:sp>
        <p:nvSpPr>
          <p:cNvPr id="3" name="TextBox 2">
            <a:extLst>
              <a:ext uri="{FF2B5EF4-FFF2-40B4-BE49-F238E27FC236}">
                <a16:creationId xmlns:a16="http://schemas.microsoft.com/office/drawing/2014/main" id="{BC0AE817-16B8-492E-804B-AE89FA43FA41}"/>
              </a:ext>
            </a:extLst>
          </p:cNvPr>
          <p:cNvSpPr txBox="1"/>
          <p:nvPr/>
        </p:nvSpPr>
        <p:spPr>
          <a:xfrm>
            <a:off x="124515" y="5213530"/>
            <a:ext cx="9048979" cy="954107"/>
          </a:xfrm>
          <a:prstGeom prst="rect">
            <a:avLst/>
          </a:prstGeom>
          <a:noFill/>
        </p:spPr>
        <p:txBody>
          <a:bodyPr wrap="square" rtlCol="0">
            <a:spAutoFit/>
          </a:bodyPr>
          <a:lstStyle/>
          <a:p>
            <a:pPr marL="285750" indent="-285750" algn="l" rtl="0">
              <a:buClr>
                <a:srgbClr val="F27900"/>
              </a:buClr>
              <a:buFont typeface="Wingdings" panose="05000000000000000000" pitchFamily="2" charset="2"/>
              <a:buChar char="q"/>
            </a:pPr>
            <a:r>
              <a:rPr lang="es-US" sz="1400" b="0" i="0" u="none" baseline="0" dirty="0">
                <a:latin typeface="Century Gothic" panose="020B0502020202020204" pitchFamily="34" charset="0"/>
              </a:rPr>
              <a:t>Personas que merodean cerca de los miembros de la comunidad que completan un cuestionario</a:t>
            </a:r>
          </a:p>
          <a:p>
            <a:pPr marL="285750" indent="-285750" algn="l" rtl="0">
              <a:buClr>
                <a:srgbClr val="F27900"/>
              </a:buClr>
              <a:buFont typeface="Wingdings" panose="05000000000000000000" pitchFamily="2" charset="2"/>
              <a:buChar char="q"/>
            </a:pPr>
            <a:r>
              <a:rPr lang="es-US" sz="1400" b="0" i="0" u="none" baseline="0" dirty="0">
                <a:latin typeface="Century Gothic" panose="020B0502020202020204" pitchFamily="34" charset="0"/>
              </a:rPr>
              <a:t>Personas que toman fotos de los miembros de la comunidad en el QAC</a:t>
            </a:r>
          </a:p>
          <a:p>
            <a:pPr marL="285750" indent="-285750" algn="l" rtl="0">
              <a:buClr>
                <a:srgbClr val="F27900"/>
              </a:buClr>
              <a:buFont typeface="Wingdings" panose="05000000000000000000" pitchFamily="2" charset="2"/>
              <a:buChar char="q"/>
            </a:pPr>
            <a:r>
              <a:rPr lang="es-US" sz="1400" b="0" i="0" u="none" baseline="0" dirty="0">
                <a:latin typeface="Century Gothic" panose="020B0502020202020204" pitchFamily="34" charset="0"/>
              </a:rPr>
              <a:t>Personas que molestan a los miembros de la comunidad en el QAC</a:t>
            </a:r>
          </a:p>
          <a:p>
            <a:pPr marL="285750" indent="-285750" algn="l" rtl="0">
              <a:buClr>
                <a:srgbClr val="F27900"/>
              </a:buClr>
              <a:buFont typeface="Wingdings" panose="05000000000000000000" pitchFamily="2" charset="2"/>
              <a:buChar char="q"/>
            </a:pPr>
            <a:r>
              <a:rPr lang="es-US" sz="1400" b="0" i="0" u="none" baseline="0" dirty="0">
                <a:latin typeface="Century Gothic" panose="020B0502020202020204" pitchFamily="34" charset="0"/>
              </a:rPr>
              <a:t>Personas que manipulan los dispositivos del QAC</a:t>
            </a:r>
          </a:p>
        </p:txBody>
      </p:sp>
    </p:spTree>
    <p:extLst>
      <p:ext uri="{BB962C8B-B14F-4D97-AF65-F5344CB8AC3E}">
        <p14:creationId xmlns:p14="http://schemas.microsoft.com/office/powerpoint/2010/main" val="1491443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88492" y="286605"/>
            <a:ext cx="8917366" cy="792896"/>
          </a:xfrm>
        </p:spPr>
        <p:txBody>
          <a:bodyPr anchor="t">
            <a:normAutofit fontScale="90000"/>
          </a:bodyPr>
          <a:lstStyle/>
          <a:p>
            <a:pPr algn="ctr" rtl="0"/>
            <a:r>
              <a:rPr lang="es-US" sz="4800" b="1" i="0" u="none" baseline="0" dirty="0">
                <a:latin typeface="Century Gothic" panose="020B0502020202020204" pitchFamily="34" charset="0"/>
              </a:rPr>
              <a:t>Qué hacer: estaciones de trabajo</a:t>
            </a: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9" name="Content Placeholder 8">
            <a:extLst>
              <a:ext uri="{FF2B5EF4-FFF2-40B4-BE49-F238E27FC236}">
                <a16:creationId xmlns:a16="http://schemas.microsoft.com/office/drawing/2014/main" id="{B99FA09C-6304-4B8D-9327-039625762436}"/>
              </a:ext>
            </a:extLst>
          </p:cNvPr>
          <p:cNvSpPr>
            <a:spLocks noGrp="1"/>
          </p:cNvSpPr>
          <p:nvPr>
            <p:ph idx="1"/>
          </p:nvPr>
        </p:nvSpPr>
        <p:spPr>
          <a:xfrm>
            <a:off x="317500" y="1079501"/>
            <a:ext cx="5003800" cy="5079999"/>
          </a:xfrm>
          <a:solidFill>
            <a:schemeClr val="accent2">
              <a:lumMod val="40000"/>
              <a:lumOff val="60000"/>
            </a:schemeClr>
          </a:solidFill>
        </p:spPr>
        <p:txBody>
          <a:bodyPr>
            <a:noAutofit/>
          </a:bodyPr>
          <a:lstStyle/>
          <a:p>
            <a:pPr algn="l" rtl="0">
              <a:buClr>
                <a:srgbClr val="F27900"/>
              </a:buClr>
              <a:buSzPct val="110000"/>
              <a:buFont typeface="Wingdings" panose="05000000000000000000" pitchFamily="2" charset="2"/>
              <a:buChar char="ü"/>
            </a:pPr>
            <a:r>
              <a:rPr lang="es-US" sz="1800" b="1" i="0" u="none" baseline="0" dirty="0">
                <a:solidFill>
                  <a:schemeClr val="tx1"/>
                </a:solidFill>
              </a:rPr>
              <a:t>Controle que haya un bloqueo de pantalla con contraseña en los dispositivos de las estaciones de trabajo del QAC.</a:t>
            </a:r>
          </a:p>
          <a:p>
            <a:pPr algn="l" rtl="0">
              <a:buClr>
                <a:srgbClr val="F27900"/>
              </a:buClr>
              <a:buSzPct val="110000"/>
              <a:buFont typeface="Wingdings" panose="05000000000000000000" pitchFamily="2" charset="2"/>
              <a:buChar char="ü"/>
            </a:pPr>
            <a:r>
              <a:rPr lang="es-US" sz="1800" b="1" i="0" u="none" baseline="0" dirty="0">
                <a:solidFill>
                  <a:schemeClr val="tx1"/>
                </a:solidFill>
              </a:rPr>
              <a:t>Valide que la URL del atajo del escritorio sea </a:t>
            </a:r>
            <a:r>
              <a:rPr lang="es-US" sz="1800" b="1" i="0" u="sng" baseline="0" dirty="0">
                <a:solidFill>
                  <a:schemeClr val="bg2">
                    <a:lumMod val="50000"/>
                  </a:schemeClr>
                </a:solidFill>
                <a:hlinkClick r:id="rId3">
                  <a:extLst>
                    <a:ext uri="{A12FA001-AC4F-418D-AE19-62706E023703}">
                      <ahyp:hlinkClr xmlns:ahyp="http://schemas.microsoft.com/office/drawing/2018/hyperlinkcolor" val="tx"/>
                    </a:ext>
                  </a:extLst>
                </a:hlinkClick>
              </a:rPr>
              <a:t>https://www.2020census.gov/</a:t>
            </a:r>
            <a:r>
              <a:rPr lang="es-US" sz="1800" b="1" i="0" u="none" baseline="0" dirty="0"/>
              <a:t> </a:t>
            </a:r>
            <a:r>
              <a:rPr lang="es-US" sz="1800" b="1" i="0" u="none" baseline="0" dirty="0">
                <a:solidFill>
                  <a:schemeClr val="tx1"/>
                </a:solidFill>
              </a:rPr>
              <a:t>para todos los dispositivos de las estaciones de trabajo del QAC. [Buscar “https” y el ícono de bloqueo en la dirección URL.] </a:t>
            </a:r>
            <a:r>
              <a:rPr lang="es-US" sz="1800" b="1" i="0" u="none" baseline="0" dirty="0">
                <a:solidFill>
                  <a:srgbClr val="F27900"/>
                </a:solidFill>
              </a:rPr>
              <a:t>Consejo:</a:t>
            </a:r>
            <a:r>
              <a:rPr lang="es-US" sz="1800" b="0" i="0" u="none" baseline="0" dirty="0">
                <a:solidFill>
                  <a:schemeClr val="tx1"/>
                </a:solidFill>
              </a:rPr>
              <a:t> Haga controles periódicos a lo largo de su turno para ayudar a proteger la confidencialidad de los miembros de la comunidad que utilizan estaciones de trabajo con dispositivos en el QAC.</a:t>
            </a:r>
          </a:p>
          <a:p>
            <a:pPr algn="l" rtl="0">
              <a:buClr>
                <a:srgbClr val="F27900"/>
              </a:buClr>
              <a:buSzPct val="110000"/>
              <a:buFont typeface="Wingdings" panose="05000000000000000000" pitchFamily="2" charset="2"/>
              <a:buChar char="ü"/>
            </a:pPr>
            <a:r>
              <a:rPr lang="es-US" sz="1800" b="1" i="0" u="none" baseline="0" dirty="0">
                <a:solidFill>
                  <a:schemeClr val="tx1"/>
                </a:solidFill>
              </a:rPr>
              <a:t>Controle que las estaciones de trabajo con dispositivos del QAC estén etiquetadas con materiales y señalización de la Oficina del Censo de California.</a:t>
            </a:r>
          </a:p>
        </p:txBody>
      </p:sp>
      <p:grpSp>
        <p:nvGrpSpPr>
          <p:cNvPr id="14" name="Group 13">
            <a:extLst>
              <a:ext uri="{FF2B5EF4-FFF2-40B4-BE49-F238E27FC236}">
                <a16:creationId xmlns:a16="http://schemas.microsoft.com/office/drawing/2014/main" id="{EC84EE38-8129-47DB-9E0B-5B9AF95B4267}"/>
              </a:ext>
            </a:extLst>
          </p:cNvPr>
          <p:cNvGrpSpPr/>
          <p:nvPr/>
        </p:nvGrpSpPr>
        <p:grpSpPr>
          <a:xfrm>
            <a:off x="5212080" y="548634"/>
            <a:ext cx="3931920" cy="3931920"/>
            <a:chOff x="5212080" y="1463040"/>
            <a:chExt cx="3931920" cy="3931920"/>
          </a:xfrm>
        </p:grpSpPr>
        <p:pic>
          <p:nvPicPr>
            <p:cNvPr id="8" name="Graphic 7" descr="Monitor">
              <a:extLst>
                <a:ext uri="{FF2B5EF4-FFF2-40B4-BE49-F238E27FC236}">
                  <a16:creationId xmlns:a16="http://schemas.microsoft.com/office/drawing/2014/main" id="{5B13E3E6-DC5B-4D56-9B81-587188D284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12080" y="1463040"/>
              <a:ext cx="3931920" cy="3931920"/>
            </a:xfrm>
            <a:prstGeom prst="rect">
              <a:avLst/>
            </a:prstGeom>
          </p:spPr>
        </p:pic>
        <p:pic>
          <p:nvPicPr>
            <p:cNvPr id="11" name="Picture 10">
              <a:extLst>
                <a:ext uri="{FF2B5EF4-FFF2-40B4-BE49-F238E27FC236}">
                  <a16:creationId xmlns:a16="http://schemas.microsoft.com/office/drawing/2014/main" id="{A391AF5F-2E66-445C-AB99-754A18A453CC}"/>
                </a:ext>
              </a:extLst>
            </p:cNvPr>
            <p:cNvPicPr>
              <a:picLocks/>
            </p:cNvPicPr>
            <p:nvPr/>
          </p:nvPicPr>
          <p:blipFill>
            <a:blip r:embed="rId6"/>
            <a:stretch>
              <a:fillRect/>
            </a:stretch>
          </p:blipFill>
          <p:spPr>
            <a:xfrm>
              <a:off x="5751184" y="2258060"/>
              <a:ext cx="2834640" cy="1828800"/>
            </a:xfrm>
            <a:prstGeom prst="rect">
              <a:avLst/>
            </a:prstGeom>
          </p:spPr>
        </p:pic>
        <p:sp>
          <p:nvSpPr>
            <p:cNvPr id="13" name="Oval 12">
              <a:extLst>
                <a:ext uri="{FF2B5EF4-FFF2-40B4-BE49-F238E27FC236}">
                  <a16:creationId xmlns:a16="http://schemas.microsoft.com/office/drawing/2014/main" id="{59E57805-B591-43BE-BA1E-457D8516D320}"/>
                </a:ext>
              </a:extLst>
            </p:cNvPr>
            <p:cNvSpPr/>
            <p:nvPr/>
          </p:nvSpPr>
          <p:spPr>
            <a:xfrm>
              <a:off x="6261100" y="2374900"/>
              <a:ext cx="990600" cy="1828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sp>
        <p:nvSpPr>
          <p:cNvPr id="3" name="TextBox 2">
            <a:extLst>
              <a:ext uri="{FF2B5EF4-FFF2-40B4-BE49-F238E27FC236}">
                <a16:creationId xmlns:a16="http://schemas.microsoft.com/office/drawing/2014/main" id="{A94EEF55-9852-4152-ADFE-7659A50E4F34}"/>
              </a:ext>
            </a:extLst>
          </p:cNvPr>
          <p:cNvSpPr txBox="1"/>
          <p:nvPr/>
        </p:nvSpPr>
        <p:spPr>
          <a:xfrm>
            <a:off x="5670969" y="4072363"/>
            <a:ext cx="3161462" cy="2185214"/>
          </a:xfrm>
          <a:prstGeom prst="rect">
            <a:avLst/>
          </a:prstGeom>
          <a:noFill/>
          <a:ln w="12700">
            <a:solidFill>
              <a:srgbClr val="F27900"/>
            </a:solidFill>
            <a:prstDash val="dash"/>
          </a:ln>
        </p:spPr>
        <p:txBody>
          <a:bodyPr wrap="square" rtlCol="0">
            <a:spAutoFit/>
          </a:bodyPr>
          <a:lstStyle/>
          <a:p>
            <a:pPr algn="l" rtl="0"/>
            <a:r>
              <a:rPr lang="es-US" sz="1700" b="0" i="0" u="none" baseline="0" dirty="0">
                <a:latin typeface="Century Gothic" panose="020B0502020202020204" pitchFamily="34" charset="0"/>
              </a:rPr>
              <a:t>El personal o los voluntarios responsables de establecer las estaciones de trabajo del QAC deben consultar la fase de establecimiento en la Guía para socios de alcance comunitario del QAC/QAK.</a:t>
            </a:r>
          </a:p>
        </p:txBody>
      </p:sp>
    </p:spTree>
    <p:extLst>
      <p:ext uri="{BB962C8B-B14F-4D97-AF65-F5344CB8AC3E}">
        <p14:creationId xmlns:p14="http://schemas.microsoft.com/office/powerpoint/2010/main" val="617057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D41F9A-F7DC-41E2-BB76-5EBD4833F65C}"/>
              </a:ext>
            </a:extLst>
          </p:cNvPr>
          <p:cNvSpPr>
            <a:spLocks noGrp="1"/>
          </p:cNvSpPr>
          <p:nvPr>
            <p:ph idx="1"/>
          </p:nvPr>
        </p:nvSpPr>
        <p:spPr>
          <a:xfrm>
            <a:off x="822959" y="1845734"/>
            <a:ext cx="7543801" cy="4023360"/>
          </a:xfrm>
        </p:spPr>
        <p:txBody>
          <a:bodyPr/>
          <a:lstStyle/>
          <a:p>
            <a:pPr algn="ctr" rtl="0"/>
            <a:endParaRPr lang="es-US" dirty="0">
              <a:latin typeface="Century Gothic" panose="020B0502020202020204" pitchFamily="34" charset="0"/>
            </a:endParaRPr>
          </a:p>
          <a:p>
            <a:pPr marL="0" indent="0" algn="ctr" rtl="0">
              <a:buNone/>
            </a:pPr>
            <a:endParaRPr lang="es-US" sz="4000" b="1" dirty="0">
              <a:latin typeface="Century Gothic" panose="020B0502020202020204" pitchFamily="34" charset="0"/>
            </a:endParaRPr>
          </a:p>
          <a:p>
            <a:pPr marL="0" indent="0" algn="ctr" rtl="0">
              <a:buNone/>
            </a:pPr>
            <a:endParaRPr lang="es-US" sz="4000" b="1"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5" name="Title 1">
            <a:extLst>
              <a:ext uri="{FF2B5EF4-FFF2-40B4-BE49-F238E27FC236}">
                <a16:creationId xmlns:a16="http://schemas.microsoft.com/office/drawing/2014/main" id="{3DEBD2C1-5D5D-412A-BFAF-2C1352298B78}"/>
              </a:ext>
            </a:extLst>
          </p:cNvPr>
          <p:cNvSpPr>
            <a:spLocks noGrp="1"/>
          </p:cNvSpPr>
          <p:nvPr>
            <p:ph type="title"/>
          </p:nvPr>
        </p:nvSpPr>
        <p:spPr>
          <a:xfrm>
            <a:off x="800100" y="224061"/>
            <a:ext cx="7543800" cy="856396"/>
          </a:xfrm>
        </p:spPr>
        <p:txBody>
          <a:bodyPr anchor="t">
            <a:normAutofit/>
          </a:bodyPr>
          <a:lstStyle/>
          <a:p>
            <a:pPr algn="ctr" rtl="0"/>
            <a:r>
              <a:rPr lang="es-US" sz="4800" b="1" i="0" u="none" baseline="0" dirty="0">
                <a:latin typeface="Century Gothic" panose="020B0502020202020204" pitchFamily="34" charset="0"/>
              </a:rPr>
              <a:t>Descripción general</a:t>
            </a:r>
          </a:p>
        </p:txBody>
      </p:sp>
      <p:graphicFrame>
        <p:nvGraphicFramePr>
          <p:cNvPr id="6" name="Table 5">
            <a:extLst>
              <a:ext uri="{FF2B5EF4-FFF2-40B4-BE49-F238E27FC236}">
                <a16:creationId xmlns:a16="http://schemas.microsoft.com/office/drawing/2014/main" id="{F47C1A6B-F20C-4CEF-8AB8-A0576602A4C8}"/>
              </a:ext>
            </a:extLst>
          </p:cNvPr>
          <p:cNvGraphicFramePr>
            <a:graphicFrameLocks noGrp="1"/>
          </p:cNvGraphicFramePr>
          <p:nvPr>
            <p:extLst>
              <p:ext uri="{D42A27DB-BD31-4B8C-83A1-F6EECF244321}">
                <p14:modId xmlns:p14="http://schemas.microsoft.com/office/powerpoint/2010/main" val="2459907515"/>
              </p:ext>
            </p:extLst>
          </p:nvPr>
        </p:nvGraphicFramePr>
        <p:xfrm>
          <a:off x="542440" y="984142"/>
          <a:ext cx="8106259" cy="5252029"/>
        </p:xfrm>
        <a:graphic>
          <a:graphicData uri="http://schemas.openxmlformats.org/drawingml/2006/table">
            <a:tbl>
              <a:tblPr firstRow="1" firstCol="1" bandRow="1">
                <a:tableStyleId>{5C22544A-7EE6-4342-B048-85BDC9FD1C3A}</a:tableStyleId>
              </a:tblPr>
              <a:tblGrid>
                <a:gridCol w="2200760">
                  <a:extLst>
                    <a:ext uri="{9D8B030D-6E8A-4147-A177-3AD203B41FA5}">
                      <a16:colId xmlns:a16="http://schemas.microsoft.com/office/drawing/2014/main" val="2413461395"/>
                    </a:ext>
                  </a:extLst>
                </a:gridCol>
                <a:gridCol w="5905499">
                  <a:extLst>
                    <a:ext uri="{9D8B030D-6E8A-4147-A177-3AD203B41FA5}">
                      <a16:colId xmlns:a16="http://schemas.microsoft.com/office/drawing/2014/main" val="3029209686"/>
                    </a:ext>
                  </a:extLst>
                </a:gridCol>
              </a:tblGrid>
              <a:tr h="372625">
                <a:tc>
                  <a:txBody>
                    <a:bodyPr/>
                    <a:lstStyle/>
                    <a:p>
                      <a:pPr marL="0" marR="0" algn="l" rtl="0">
                        <a:spcBef>
                          <a:spcPts val="0"/>
                        </a:spcBef>
                        <a:spcAft>
                          <a:spcPts val="0"/>
                        </a:spcAft>
                      </a:pPr>
                      <a:r>
                        <a:rPr lang="es-US" sz="1700" b="1" i="0" u="none" baseline="0" dirty="0">
                          <a:solidFill>
                            <a:schemeClr val="tx1"/>
                          </a:solidFill>
                          <a:effectLst/>
                          <a:latin typeface="Century Gothic" panose="020B0502020202020204" pitchFamily="34" charset="0"/>
                        </a:rPr>
                        <a:t>Título de la sección</a:t>
                      </a:r>
                      <a:endParaRPr lang="es-US" sz="17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1703" marR="61703" marT="0" marB="0">
                    <a:lnL w="38100" cap="flat" cmpd="sng" algn="ctr">
                      <a:solidFill>
                        <a:schemeClr val="accent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accent3">
                        <a:lumMod val="60000"/>
                        <a:lumOff val="40000"/>
                      </a:schemeClr>
                    </a:solidFill>
                  </a:tcPr>
                </a:tc>
                <a:tc>
                  <a:txBody>
                    <a:bodyPr/>
                    <a:lstStyle/>
                    <a:p>
                      <a:pPr marL="0" marR="0" algn="l" rtl="0">
                        <a:spcBef>
                          <a:spcPts val="0"/>
                        </a:spcBef>
                        <a:spcAft>
                          <a:spcPts val="0"/>
                        </a:spcAft>
                      </a:pPr>
                      <a:r>
                        <a:rPr lang="es-US" sz="1700" b="1" i="0" u="none" baseline="0" dirty="0">
                          <a:solidFill>
                            <a:schemeClr val="tx1"/>
                          </a:solidFill>
                          <a:effectLst/>
                          <a:latin typeface="Century Gothic" panose="020B0502020202020204" pitchFamily="34" charset="0"/>
                        </a:rPr>
                        <a:t>Tema</a:t>
                      </a:r>
                      <a:endParaRPr lang="es-US" sz="17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1703" marR="61703" marT="0" marB="0">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accent3">
                        <a:lumMod val="60000"/>
                        <a:lumOff val="40000"/>
                      </a:schemeClr>
                    </a:solidFill>
                  </a:tcPr>
                </a:tc>
                <a:extLst>
                  <a:ext uri="{0D108BD9-81ED-4DB2-BD59-A6C34878D82A}">
                    <a16:rowId xmlns:a16="http://schemas.microsoft.com/office/drawing/2014/main" val="2045830944"/>
                  </a:ext>
                </a:extLst>
              </a:tr>
              <a:tr h="1783117">
                <a:tc>
                  <a:txBody>
                    <a:bodyPr/>
                    <a:lstStyle/>
                    <a:p>
                      <a:pPr marL="0" marR="0" algn="l" rtl="0">
                        <a:spcBef>
                          <a:spcPts val="0"/>
                        </a:spcBef>
                        <a:spcAft>
                          <a:spcPts val="0"/>
                        </a:spcAft>
                      </a:pPr>
                      <a:r>
                        <a:rPr lang="es-US" sz="1700" b="1" i="0" u="none" baseline="0" dirty="0">
                          <a:solidFill>
                            <a:schemeClr val="tx1"/>
                          </a:solidFill>
                          <a:effectLst/>
                          <a:latin typeface="Century Gothic" panose="020B0502020202020204" pitchFamily="34" charset="0"/>
                        </a:rPr>
                        <a:t>Principios básicos del QAC</a:t>
                      </a:r>
                      <a:endParaRPr lang="es-US" sz="17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1703" marR="61703" marT="0" marB="0">
                    <a:lnL w="38100" cap="flat" cmpd="sng" algn="ctr">
                      <a:solidFill>
                        <a:schemeClr val="accent1"/>
                      </a:solidFill>
                      <a:prstDash val="solid"/>
                      <a:round/>
                      <a:headEnd type="none" w="med" len="med"/>
                      <a:tailEnd type="none" w="med" len="med"/>
                    </a:lnL>
                    <a:solidFill>
                      <a:schemeClr val="accent3">
                        <a:lumMod val="60000"/>
                        <a:lumOff val="40000"/>
                      </a:schemeClr>
                    </a:solidFill>
                  </a:tcPr>
                </a:tc>
                <a:tc>
                  <a:txBody>
                    <a:bodyPr/>
                    <a:lstStyle/>
                    <a:p>
                      <a:pPr marL="0" marR="0" algn="l" rtl="0">
                        <a:spcBef>
                          <a:spcPts val="0"/>
                        </a:spcBef>
                        <a:spcAft>
                          <a:spcPts val="0"/>
                        </a:spcAft>
                      </a:pPr>
                      <a:r>
                        <a:rPr lang="es-MX" sz="1800" kern="1200" dirty="0">
                          <a:solidFill>
                            <a:schemeClr val="dk1"/>
                          </a:solidFill>
                          <a:effectLst/>
                          <a:latin typeface="Century Gothic" panose="020B0502020202020204" pitchFamily="34" charset="0"/>
                          <a:ea typeface="+mn-ea"/>
                          <a:cs typeface="+mn-cs"/>
                        </a:rPr>
                        <a:t>Hacer un recorrido por los roles de la Oficina del Censo de los EE. UU. (US </a:t>
                      </a:r>
                      <a:r>
                        <a:rPr lang="es-MX" sz="1800" kern="1200" dirty="0" err="1">
                          <a:solidFill>
                            <a:schemeClr val="dk1"/>
                          </a:solidFill>
                          <a:effectLst/>
                          <a:latin typeface="Century Gothic" panose="020B0502020202020204" pitchFamily="34" charset="0"/>
                          <a:ea typeface="+mn-ea"/>
                          <a:cs typeface="+mn-cs"/>
                        </a:rPr>
                        <a:t>Census</a:t>
                      </a:r>
                      <a:r>
                        <a:rPr lang="es-MX" sz="1800" kern="1200" dirty="0">
                          <a:solidFill>
                            <a:schemeClr val="dk1"/>
                          </a:solidFill>
                          <a:effectLst/>
                          <a:latin typeface="Century Gothic" panose="020B0502020202020204" pitchFamily="34" charset="0"/>
                          <a:ea typeface="+mn-ea"/>
                          <a:cs typeface="+mn-cs"/>
                        </a:rPr>
                        <a:t> Bureau, USCB por sus siglas en inglés), la Oficina de Recuento Completo de California, la función de un Centro de Asistencia para el Cuestionario (QAC por sus siglas en inglés), el rol del personal, los voluntarios del QAC y sus responsabilidades en un QAC. </a:t>
                      </a:r>
                      <a:endParaRPr lang="es-US" sz="17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1703" marR="61703" marT="0" marB="0">
                    <a:lnR w="381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235217209"/>
                  </a:ext>
                </a:extLst>
              </a:tr>
              <a:tr h="1816864">
                <a:tc>
                  <a:txBody>
                    <a:bodyPr/>
                    <a:lstStyle/>
                    <a:p>
                      <a:pPr marL="0" marR="0" algn="l" rtl="0">
                        <a:spcBef>
                          <a:spcPts val="0"/>
                        </a:spcBef>
                        <a:spcAft>
                          <a:spcPts val="0"/>
                        </a:spcAft>
                      </a:pPr>
                      <a:r>
                        <a:rPr lang="es-US" sz="1700" b="1" i="0" u="none" baseline="0" dirty="0">
                          <a:solidFill>
                            <a:schemeClr val="tx1"/>
                          </a:solidFill>
                          <a:effectLst/>
                          <a:latin typeface="Century Gothic" panose="020B0502020202020204" pitchFamily="34" charset="0"/>
                        </a:rPr>
                        <a:t>Principios básicos de la participación</a:t>
                      </a:r>
                      <a:endParaRPr lang="es-US" sz="17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1703" marR="61703" marT="0" marB="0">
                    <a:lnL w="38100" cap="flat" cmpd="sng" algn="ctr">
                      <a:solidFill>
                        <a:schemeClr val="accent1"/>
                      </a:solidFill>
                      <a:prstDash val="solid"/>
                      <a:round/>
                      <a:headEnd type="none" w="med" len="med"/>
                      <a:tailEnd type="none" w="med" len="med"/>
                    </a:lnL>
                    <a:solidFill>
                      <a:schemeClr val="accent3">
                        <a:lumMod val="60000"/>
                        <a:lumOff val="40000"/>
                      </a:schemeClr>
                    </a:solidFill>
                  </a:tcPr>
                </a:tc>
                <a:tc>
                  <a:txBody>
                    <a:bodyPr/>
                    <a:lstStyle/>
                    <a:p>
                      <a:pPr marL="0" marR="0" algn="l" rtl="0">
                        <a:spcBef>
                          <a:spcPts val="0"/>
                        </a:spcBef>
                        <a:spcAft>
                          <a:spcPts val="0"/>
                        </a:spcAft>
                      </a:pPr>
                      <a:r>
                        <a:rPr lang="es-US" sz="1700" b="0" i="0" u="none" baseline="0" dirty="0">
                          <a:solidFill>
                            <a:schemeClr val="tx1"/>
                          </a:solidFill>
                          <a:effectLst/>
                          <a:latin typeface="Century Gothic" panose="020B0502020202020204" pitchFamily="34" charset="0"/>
                        </a:rPr>
                        <a:t>Observar y analizar un video de la descripción general del cuestionario del Censo 2020 para ayudar al personal y a los voluntarios a comprender cómo completar el cuestionario del Censo 2020 y, posteriormente, ayudar a los miembros de la comunidad que soliciten ayuda para completar el cuestionario del Censo 2020.</a:t>
                      </a:r>
                      <a:endParaRPr lang="es-US" sz="17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1703" marR="61703" marT="0" marB="0">
                    <a:lnR w="381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2875500540"/>
                  </a:ext>
                </a:extLst>
              </a:tr>
              <a:tr h="1142300">
                <a:tc>
                  <a:txBody>
                    <a:bodyPr/>
                    <a:lstStyle/>
                    <a:p>
                      <a:pPr marL="0" marR="0" algn="l" rtl="0">
                        <a:spcBef>
                          <a:spcPts val="0"/>
                        </a:spcBef>
                        <a:spcAft>
                          <a:spcPts val="0"/>
                        </a:spcAft>
                      </a:pPr>
                      <a:r>
                        <a:rPr lang="es-US" sz="1700" b="1" i="0" u="none" baseline="0" dirty="0">
                          <a:solidFill>
                            <a:schemeClr val="tx1"/>
                          </a:solidFill>
                          <a:effectLst/>
                          <a:latin typeface="Century Gothic" panose="020B0502020202020204" pitchFamily="34" charset="0"/>
                        </a:rPr>
                        <a:t>Informes de visitantes del QAC</a:t>
                      </a:r>
                      <a:endParaRPr lang="es-US" sz="17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1703" marR="61703" marT="0" marB="0">
                    <a:lnL w="38100" cap="flat" cmpd="sng" algn="ctr">
                      <a:solidFill>
                        <a:schemeClr val="accent1"/>
                      </a:solidFill>
                      <a:prstDash val="solid"/>
                      <a:round/>
                      <a:headEnd type="none" w="med" len="med"/>
                      <a:tailEnd type="none" w="med" len="med"/>
                    </a:lnL>
                    <a:lnB w="38100" cap="flat" cmpd="sng" algn="ctr">
                      <a:solidFill>
                        <a:schemeClr val="accent1"/>
                      </a:solidFill>
                      <a:prstDash val="solid"/>
                      <a:round/>
                      <a:headEnd type="none" w="med" len="med"/>
                      <a:tailEnd type="none" w="med" len="med"/>
                    </a:lnB>
                    <a:solidFill>
                      <a:schemeClr val="accent3">
                        <a:lumMod val="60000"/>
                        <a:lumOff val="40000"/>
                      </a:schemeClr>
                    </a:solidFill>
                  </a:tcPr>
                </a:tc>
                <a:tc>
                  <a:txBody>
                    <a:bodyPr/>
                    <a:lstStyle/>
                    <a:p>
                      <a:pPr marL="0" marR="0" algn="l" rtl="0">
                        <a:spcBef>
                          <a:spcPts val="0"/>
                        </a:spcBef>
                        <a:spcAft>
                          <a:spcPts val="0"/>
                        </a:spcAft>
                      </a:pPr>
                      <a:r>
                        <a:rPr lang="es-US" sz="1700" b="0" i="0" u="none" kern="1200" baseline="0" dirty="0">
                          <a:solidFill>
                            <a:schemeClr val="tx1"/>
                          </a:solidFill>
                          <a:effectLst/>
                          <a:latin typeface="Century Gothic" panose="020B0502020202020204" pitchFamily="34" charset="0"/>
                          <a:ea typeface="+mn-ea"/>
                          <a:cs typeface="+mn-cs"/>
                        </a:rPr>
                        <a:t>Hacer un recorrido por el formulario de interacción con los visitantes con el personal y los voluntarios para mostrarles cómo completar el formulario para informar las interacciones con los miembros de la comunidad.</a:t>
                      </a:r>
                      <a:endParaRPr lang="es-US" sz="17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1703" marR="61703" marT="0" marB="0">
                    <a:lnR w="38100" cap="flat" cmpd="sng" algn="ctr">
                      <a:solidFill>
                        <a:schemeClr val="accent1"/>
                      </a:solidFill>
                      <a:prstDash val="solid"/>
                      <a:round/>
                      <a:headEnd type="none" w="med" len="med"/>
                      <a:tailEnd type="none" w="med" len="med"/>
                    </a:lnR>
                    <a:lnB w="381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2950601"/>
                  </a:ext>
                </a:extLst>
              </a:tr>
            </a:tbl>
          </a:graphicData>
        </a:graphic>
      </p:graphicFrame>
    </p:spTree>
    <p:extLst>
      <p:ext uri="{BB962C8B-B14F-4D97-AF65-F5344CB8AC3E}">
        <p14:creationId xmlns:p14="http://schemas.microsoft.com/office/powerpoint/2010/main" val="3025782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822960" y="172305"/>
            <a:ext cx="7543800" cy="792896"/>
          </a:xfrm>
        </p:spPr>
        <p:txBody>
          <a:bodyPr anchor="t">
            <a:normAutofit/>
          </a:bodyPr>
          <a:lstStyle/>
          <a:p>
            <a:pPr rtl="0"/>
            <a:r>
              <a:rPr lang="es-US" sz="4600" b="1" i="0" u="none" baseline="0" dirty="0">
                <a:latin typeface="Century Gothic" panose="020B0502020202020204" pitchFamily="34" charset="0"/>
              </a:rPr>
              <a:t>Qué hacer: privacidad</a:t>
            </a:r>
          </a:p>
        </p:txBody>
      </p:sp>
      <p:sp>
        <p:nvSpPr>
          <p:cNvPr id="3" name="Content Placeholder 2">
            <a:extLst>
              <a:ext uri="{FF2B5EF4-FFF2-40B4-BE49-F238E27FC236}">
                <a16:creationId xmlns:a16="http://schemas.microsoft.com/office/drawing/2014/main" id="{77D41F9A-F7DC-41E2-BB76-5EBD4833F65C}"/>
              </a:ext>
            </a:extLst>
          </p:cNvPr>
          <p:cNvSpPr>
            <a:spLocks noGrp="1"/>
          </p:cNvSpPr>
          <p:nvPr>
            <p:ph idx="1"/>
          </p:nvPr>
        </p:nvSpPr>
        <p:spPr>
          <a:xfrm>
            <a:off x="403859" y="1083734"/>
            <a:ext cx="3964941" cy="4974166"/>
          </a:xfrm>
          <a:solidFill>
            <a:schemeClr val="accent2">
              <a:lumMod val="60000"/>
              <a:lumOff val="40000"/>
            </a:schemeClr>
          </a:solidFill>
          <a:ln>
            <a:solidFill>
              <a:schemeClr val="accent1"/>
            </a:solidFill>
          </a:ln>
        </p:spPr>
        <p:txBody>
          <a:bodyPr>
            <a:noAutofit/>
          </a:bodyPr>
          <a:lstStyle/>
          <a:p>
            <a:pPr lvl="0" algn="l" rtl="0"/>
            <a:r>
              <a:rPr lang="es-US" sz="2200" b="1" i="0" u="none" baseline="0" dirty="0">
                <a:solidFill>
                  <a:schemeClr val="tx1"/>
                </a:solidFill>
              </a:rPr>
              <a:t>Los interesados deben crear un entorno en el que las personas puedan responder sin interferencias.</a:t>
            </a:r>
          </a:p>
          <a:p>
            <a:pPr lvl="0" algn="l" rtl="0"/>
            <a:r>
              <a:rPr lang="es-US" sz="2200" b="1" i="0" u="none" baseline="0" dirty="0">
                <a:solidFill>
                  <a:schemeClr val="tx1"/>
                </a:solidFill>
              </a:rPr>
              <a:t>Este entorno debe asegurar que las respuestas de alguien no puedan ser vistas por nadie a menos que sea un empleado jurado de la USCB. Los empleados de la USCB juran de por vida bajo la ley mantener la confidencialidad de las respuestas de una persona. </a:t>
            </a:r>
          </a:p>
          <a:p>
            <a:pPr marL="0" indent="0" algn="l" rtl="0">
              <a:buNone/>
            </a:pPr>
            <a:endParaRPr lang="es-US" sz="2350" b="1" dirty="0">
              <a:solidFill>
                <a:schemeClr val="tx1"/>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5" name="Content Placeholder 2">
            <a:extLst>
              <a:ext uri="{FF2B5EF4-FFF2-40B4-BE49-F238E27FC236}">
                <a16:creationId xmlns:a16="http://schemas.microsoft.com/office/drawing/2014/main" id="{8A744DA8-ADD5-4948-97B0-018DC7716365}"/>
              </a:ext>
            </a:extLst>
          </p:cNvPr>
          <p:cNvSpPr txBox="1">
            <a:spLocks/>
          </p:cNvSpPr>
          <p:nvPr/>
        </p:nvSpPr>
        <p:spPr>
          <a:xfrm>
            <a:off x="4556760" y="1114516"/>
            <a:ext cx="4331602" cy="4974166"/>
          </a:xfrm>
          <a:prstGeom prst="rect">
            <a:avLst/>
          </a:prstGeom>
          <a:no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entury Gothic" panose="020B0502020202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entury Gothic" panose="020B0502020202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rtl="0"/>
            <a:r>
              <a:rPr lang="es-US" sz="1800" b="1" i="0" u="sng" baseline="0" dirty="0">
                <a:solidFill>
                  <a:schemeClr val="tx1"/>
                </a:solidFill>
              </a:rPr>
              <a:t>Consejos para mantener la privacidad</a:t>
            </a:r>
            <a:r>
              <a:rPr lang="es-US" sz="1800" b="1" i="0" u="none" baseline="0" dirty="0">
                <a:solidFill>
                  <a:schemeClr val="tx1"/>
                </a:solidFill>
              </a:rPr>
              <a:t>:</a:t>
            </a:r>
          </a:p>
          <a:p>
            <a:pPr algn="l" rtl="0">
              <a:buFont typeface="Wingdings" panose="05000000000000000000" pitchFamily="2" charset="2"/>
              <a:buChar char="v"/>
            </a:pPr>
            <a:r>
              <a:rPr lang="es-US" sz="1800" b="0" i="0" u="none" baseline="0" dirty="0">
                <a:solidFill>
                  <a:schemeClr val="tx1"/>
                </a:solidFill>
              </a:rPr>
              <a:t>Solo el personal o los voluntarios que ayudan a ingresar las respuestas del cuestionario (a solicitud del miembro de la comunidad) pueden ver las respuestas en la pantalla del dispositivo.</a:t>
            </a:r>
          </a:p>
          <a:p>
            <a:pPr algn="l" rtl="0">
              <a:lnSpc>
                <a:spcPct val="100000"/>
              </a:lnSpc>
              <a:spcBef>
                <a:spcPts val="0"/>
              </a:spcBef>
              <a:spcAft>
                <a:spcPts val="0"/>
              </a:spcAft>
            </a:pPr>
            <a:endParaRPr lang="es-US" sz="1800" b="1" dirty="0">
              <a:solidFill>
                <a:schemeClr val="tx1"/>
              </a:solidFill>
            </a:endParaRPr>
          </a:p>
          <a:p>
            <a:pPr algn="l" rtl="0">
              <a:buFont typeface="Wingdings" panose="05000000000000000000" pitchFamily="2" charset="2"/>
              <a:buChar char="v"/>
            </a:pPr>
            <a:r>
              <a:rPr lang="es-US" sz="1800" b="0" i="0" u="none" baseline="0" dirty="0">
                <a:solidFill>
                  <a:schemeClr val="tx1"/>
                </a:solidFill>
              </a:rPr>
              <a:t>El personal o los voluntarios deben utilizar un tono de voz más bajo cuando dialoguen con los miembros de la comunidad que completan un cuestionario del Censo 2020 (especialmente al responder preguntas delicadas) y alejarse de la estación de trabajo después de dar una respuesta.</a:t>
            </a:r>
            <a:endParaRPr lang="es-US" sz="1800" b="1" dirty="0">
              <a:solidFill>
                <a:schemeClr val="tx1"/>
              </a:solidFill>
            </a:endParaRPr>
          </a:p>
        </p:txBody>
      </p:sp>
    </p:spTree>
    <p:extLst>
      <p:ext uri="{BB962C8B-B14F-4D97-AF65-F5344CB8AC3E}">
        <p14:creationId xmlns:p14="http://schemas.microsoft.com/office/powerpoint/2010/main" val="3533406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822960" y="96105"/>
            <a:ext cx="7543800" cy="843696"/>
          </a:xfrm>
        </p:spPr>
        <p:txBody>
          <a:bodyPr anchor="t">
            <a:normAutofit/>
          </a:bodyPr>
          <a:lstStyle/>
          <a:p>
            <a:pPr algn="ctr" rtl="0"/>
            <a:r>
              <a:rPr lang="es-US" sz="4800" b="1" i="0" u="none" baseline="0" dirty="0">
                <a:latin typeface="Century Gothic" panose="020B0502020202020204" pitchFamily="34" charset="0"/>
              </a:rPr>
              <a:t>Qué hacer: asistencia</a:t>
            </a: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7" name="Text Box 2">
            <a:extLst>
              <a:ext uri="{FF2B5EF4-FFF2-40B4-BE49-F238E27FC236}">
                <a16:creationId xmlns:a16="http://schemas.microsoft.com/office/drawing/2014/main" id="{EFF12319-BFC4-41E6-B507-5473647C1834}"/>
              </a:ext>
            </a:extLst>
          </p:cNvPr>
          <p:cNvSpPr txBox="1">
            <a:spLocks noChangeArrowheads="1"/>
          </p:cNvSpPr>
          <p:nvPr/>
        </p:nvSpPr>
        <p:spPr bwMode="auto">
          <a:xfrm>
            <a:off x="468947" y="1054096"/>
            <a:ext cx="8206105" cy="5041904"/>
          </a:xfrm>
          <a:prstGeom prst="rect">
            <a:avLst/>
          </a:prstGeom>
          <a:solidFill>
            <a:srgbClr val="5B9BD5">
              <a:lumMod val="20000"/>
              <a:lumOff val="80000"/>
            </a:srgbClr>
          </a:solidFill>
          <a:ln w="6350" cap="flat" cmpd="sng" algn="ctr">
            <a:solidFill>
              <a:srgbClr val="5B9BD5"/>
            </a:solidFill>
            <a:prstDash val="solid"/>
            <a:miter lim="800000"/>
            <a:headEnd/>
            <a:tailEnd/>
          </a:ln>
          <a:effectLst/>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s-US" sz="2200" b="1" i="0" u="none" strike="noStrike" kern="0" cap="none" spc="0" normalizeH="0" baseline="0" dirty="0">
                <a:ln>
                  <a:noFill/>
                </a:ln>
                <a:effectLst/>
                <a:uLnTx/>
                <a:uFillTx/>
                <a:latin typeface="Century Gothic" panose="020B0502020202020204" pitchFamily="34" charset="0"/>
                <a:ea typeface="Calibri" panose="020F0502020204030204" pitchFamily="34" charset="0"/>
                <a:cs typeface="Arial" panose="020B0604020202020204" pitchFamily="34" charset="0"/>
              </a:rPr>
              <a:t>¡Importante!</a:t>
            </a:r>
            <a:endParaRPr kumimoji="0" lang="es-US" sz="220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US" sz="1450" b="1" i="0" u="none" strike="noStrike" kern="0" cap="none" spc="0" normalizeH="0" baseline="0" dirty="0">
                <a:ln>
                  <a:noFill/>
                </a:ln>
                <a:effectLst/>
                <a:uLnTx/>
                <a:uFillTx/>
                <a:latin typeface="Century Gothic" panose="020B0502020202020204" pitchFamily="34" charset="0"/>
                <a:ea typeface="Calibri" panose="020F0502020204030204" pitchFamily="34" charset="0"/>
                <a:cs typeface="Arial" panose="020B0604020202020204" pitchFamily="34" charset="0"/>
              </a:rPr>
              <a:t>Para proteger la confidencialidad de los encuestados, el personal y los voluntarios deben animar a los miembros de la comunidad a que respondan de manera independiente a través de la opción de cuestionario telefónico, en línea o en papel que mejor se adapte a sus necesidades. </a:t>
            </a:r>
            <a:endParaRPr kumimoji="0" lang="es-US" sz="1450" b="1"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US" sz="1450" b="0" i="0" u="none" strike="noStrike" kern="0" cap="none" spc="0" normalizeH="0" baseline="0" dirty="0">
                <a:ln>
                  <a:noFill/>
                </a:ln>
                <a:effectLst/>
                <a:uLnTx/>
                <a:uFillTx/>
                <a:latin typeface="Century Gothic" panose="020B0502020202020204" pitchFamily="34" charset="0"/>
                <a:ea typeface="Calibri" panose="020F0502020204030204" pitchFamily="34" charset="0"/>
                <a:cs typeface="Arial" panose="020B0604020202020204" pitchFamily="34" charset="0"/>
              </a:rPr>
              <a:t>Si un miembro del público solicita ayuda para completar su formulario, diríjalo a la opción de respuesta (en línea, en papel, por teléfono, por correo o mediante la visita de un censista a su casa) que mejor se adapte a sus necesidades. Por ejemplo, si una persona está respondiendo en línea y necesita ayuda con el idioma, anímela a responder a través de la opción de respuesta telefónica, en lugar de la opción de respuesta en línea.</a:t>
            </a:r>
            <a:endParaRPr kumimoji="0" lang="es-US" sz="145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US" sz="1450" b="0" i="0" u="none" strike="noStrike" kern="0" cap="none" spc="0" normalizeH="0" baseline="0" dirty="0">
                <a:ln>
                  <a:noFill/>
                </a:ln>
                <a:effectLst/>
                <a:uLnTx/>
                <a:uFillTx/>
                <a:latin typeface="Century Gothic" panose="020B0502020202020204" pitchFamily="34" charset="0"/>
                <a:ea typeface="Calibri" panose="020F0502020204030204" pitchFamily="34" charset="0"/>
                <a:cs typeface="Arial" panose="020B0604020202020204" pitchFamily="34" charset="0"/>
              </a:rPr>
              <a:t>Si aun así le pide ayuda con la respuesta en línea, </a:t>
            </a:r>
            <a:r>
              <a:rPr kumimoji="0" lang="es-US" sz="1450" b="1" i="0" u="none" strike="noStrike" kern="0" cap="none" spc="0" normalizeH="0" baseline="0" dirty="0">
                <a:ln>
                  <a:noFill/>
                </a:ln>
                <a:effectLst/>
                <a:uLnTx/>
                <a:uFillTx/>
                <a:latin typeface="Century Gothic" panose="020B0502020202020204" pitchFamily="34" charset="0"/>
                <a:ea typeface="Calibri" panose="020F0502020204030204" pitchFamily="34" charset="0"/>
                <a:cs typeface="Arial" panose="020B0604020202020204" pitchFamily="34" charset="0"/>
              </a:rPr>
              <a:t>usted puede ayudarlo en este caso</a:t>
            </a:r>
            <a:r>
              <a:rPr kumimoji="0" lang="es-US" sz="1450" b="0" i="0" u="none" strike="noStrike" kern="0" cap="none" spc="0" normalizeH="0" baseline="0" dirty="0">
                <a:ln>
                  <a:noFill/>
                </a:ln>
                <a:effectLst/>
                <a:uLnTx/>
                <a:uFillTx/>
                <a:latin typeface="Century Gothic" panose="020B0502020202020204" pitchFamily="34" charset="0"/>
                <a:ea typeface="Calibri" panose="020F0502020204030204" pitchFamily="34" charset="0"/>
                <a:cs typeface="Arial" panose="020B0604020202020204" pitchFamily="34" charset="0"/>
              </a:rPr>
              <a:t>, pero infórmele que usted no es un empleado de la Oficina del Censo y, por lo tanto, sus respuestas no están protegidas por la ley con usted. Su respuesta solo está protegida por la Oficina del Censo una vez que se recibe.</a:t>
            </a:r>
            <a:endParaRPr kumimoji="0" lang="es-US" sz="145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s-US" sz="1450" b="0" i="0" u="none" strike="noStrike" kern="0" cap="none" spc="0" normalizeH="0" baseline="0" dirty="0">
                <a:ln>
                  <a:noFill/>
                </a:ln>
                <a:effectLst/>
                <a:uLnTx/>
                <a:uFillTx/>
                <a:latin typeface="Century Gothic" panose="020B0502020202020204" pitchFamily="34" charset="0"/>
                <a:ea typeface="Calibri" panose="020F0502020204030204" pitchFamily="34" charset="0"/>
                <a:cs typeface="Arial" panose="020B0604020202020204" pitchFamily="34" charset="0"/>
              </a:rPr>
              <a:t>Si aun así quiere esta ayuda después de esa explicación, no debe recopilar o retener la información de las respuestas fuera del cuestionario y no debe orientar las respuestas para el cuestionario (los miembros de la comunidad deben tomar su propia decisión sobre sus respuestas).</a:t>
            </a:r>
            <a:endParaRPr kumimoji="0" lang="es-US" sz="145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DE3F1676-46B2-45EC-889E-C63205931FF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1040" y="820009"/>
            <a:ext cx="548640" cy="468173"/>
          </a:xfrm>
          <a:prstGeom prst="rect">
            <a:avLst/>
          </a:prstGeom>
          <a:noFill/>
          <a:ln>
            <a:noFill/>
          </a:ln>
        </p:spPr>
      </p:pic>
    </p:spTree>
    <p:extLst>
      <p:ext uri="{BB962C8B-B14F-4D97-AF65-F5344CB8AC3E}">
        <p14:creationId xmlns:p14="http://schemas.microsoft.com/office/powerpoint/2010/main" val="216435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822960" y="210405"/>
            <a:ext cx="7543800" cy="894496"/>
          </a:xfrm>
        </p:spPr>
        <p:txBody>
          <a:bodyPr anchor="t">
            <a:normAutofit/>
          </a:bodyPr>
          <a:lstStyle/>
          <a:p>
            <a:pPr rtl="0"/>
            <a:r>
              <a:rPr lang="es-US" sz="4800" b="1" i="0" u="none" baseline="0" dirty="0"/>
              <a:t>Qué hacer: </a:t>
            </a:r>
            <a:r>
              <a:rPr lang="es-US" sz="4800" b="1" i="0" u="none" baseline="0" dirty="0">
                <a:latin typeface="Century Gothic" panose="020B0502020202020204" pitchFamily="34" charset="0"/>
              </a:rPr>
              <a:t>asistencia</a:t>
            </a:r>
          </a:p>
        </p:txBody>
      </p:sp>
      <p:sp>
        <p:nvSpPr>
          <p:cNvPr id="3" name="Content Placeholder 2">
            <a:extLst>
              <a:ext uri="{FF2B5EF4-FFF2-40B4-BE49-F238E27FC236}">
                <a16:creationId xmlns:a16="http://schemas.microsoft.com/office/drawing/2014/main" id="{77D41F9A-F7DC-41E2-BB76-5EBD4833F65C}"/>
              </a:ext>
            </a:extLst>
          </p:cNvPr>
          <p:cNvSpPr>
            <a:spLocks noGrp="1"/>
          </p:cNvSpPr>
          <p:nvPr>
            <p:ph idx="1"/>
          </p:nvPr>
        </p:nvSpPr>
        <p:spPr>
          <a:xfrm>
            <a:off x="360679" y="1320799"/>
            <a:ext cx="8684998" cy="4850221"/>
          </a:xfrm>
        </p:spPr>
        <p:txBody>
          <a:bodyPr>
            <a:noAutofit/>
          </a:bodyPr>
          <a:lstStyle/>
          <a:p>
            <a:pPr marL="0" indent="0" algn="l" rtl="0">
              <a:buClr>
                <a:srgbClr val="F27900"/>
              </a:buClr>
              <a:buSzPct val="110000"/>
              <a:buNone/>
            </a:pPr>
            <a:r>
              <a:rPr lang="es-US" sz="3300" b="0" i="0" u="none" baseline="0" dirty="0">
                <a:solidFill>
                  <a:schemeClr val="tx1"/>
                </a:solidFill>
              </a:rPr>
              <a:t>Ayude a quienes tengan necesidades específicas de acceso al idioma con apoyo lingüístico en persona o conéctelos a los recursos en línea o por teléfono.</a:t>
            </a:r>
          </a:p>
          <a:p>
            <a:pPr marL="0" indent="0" algn="l" rtl="0">
              <a:buClr>
                <a:srgbClr val="F27900"/>
              </a:buClr>
              <a:buSzPct val="110000"/>
              <a:buNone/>
            </a:pPr>
            <a:endParaRPr lang="es-US" sz="1000" dirty="0">
              <a:solidFill>
                <a:schemeClr val="tx1"/>
              </a:solidFill>
            </a:endParaRPr>
          </a:p>
          <a:p>
            <a:pPr marL="0" indent="0" algn="l" rtl="0">
              <a:buClr>
                <a:srgbClr val="F27900"/>
              </a:buClr>
              <a:buSzPct val="110000"/>
              <a:buNone/>
            </a:pPr>
            <a:r>
              <a:rPr lang="es-US" sz="2400" b="1" i="0" u="none" baseline="0" dirty="0">
                <a:solidFill>
                  <a:schemeClr val="tx1"/>
                </a:solidFill>
              </a:rPr>
              <a:t>Nota: </a:t>
            </a:r>
            <a:r>
              <a:rPr lang="es-US" sz="2400" b="0" i="0" u="none" baseline="0" dirty="0">
                <a:solidFill>
                  <a:schemeClr val="tx1"/>
                </a:solidFill>
              </a:rPr>
              <a:t>La Oficina del Censo de los EE. UU. pone a disposición de los encuestados 59 guías en distintos idiomas para ayudarlos a completar el cuestionario del Censo 2020. </a:t>
            </a:r>
            <a:r>
              <a:rPr lang="es-US" sz="2400" b="1" i="0" u="none" baseline="0" dirty="0">
                <a:solidFill>
                  <a:schemeClr val="tx1"/>
                </a:solidFill>
              </a:rPr>
              <a:t>[</a:t>
            </a:r>
            <a:r>
              <a:rPr lang="es-US" sz="2400" b="1" i="0" u="sng" baseline="0" dirty="0">
                <a:solidFill>
                  <a:schemeClr val="bg2">
                    <a:lumMod val="50000"/>
                  </a:schemeClr>
                </a:solidFill>
                <a:hlinkClick r:id="rId3">
                  <a:extLst>
                    <a:ext uri="{A12FA001-AC4F-418D-AE19-62706E023703}">
                      <ahyp:hlinkClr xmlns:ahyp="http://schemas.microsoft.com/office/drawing/2018/hyperlinkcolor" val="tx"/>
                    </a:ext>
                  </a:extLst>
                </a:hlinkClick>
              </a:rPr>
              <a:t>https://www.census.gov/programs-surveys/decennial-census/2020-census/planning-management/language-resources/language-guides.html</a:t>
            </a:r>
            <a:r>
              <a:rPr lang="es-US" sz="2400" b="1" i="0" u="none" baseline="0" dirty="0">
                <a:solidFill>
                  <a:schemeClr val="tx1"/>
                </a:solidFill>
              </a:rPr>
              <a:t>]</a:t>
            </a:r>
            <a:endParaRPr lang="es-US" sz="2400" dirty="0">
              <a:solidFill>
                <a:schemeClr val="tx1"/>
              </a:solidFill>
            </a:endParaRPr>
          </a:p>
          <a:p>
            <a:pPr marL="0" indent="0" algn="l" rtl="0">
              <a:buClr>
                <a:srgbClr val="F27900"/>
              </a:buClr>
              <a:buSzPct val="110000"/>
              <a:buNone/>
            </a:pPr>
            <a:endParaRPr lang="es-US" sz="3000" b="1"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553792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7" name="Content Placeholder 2">
            <a:extLst>
              <a:ext uri="{FF2B5EF4-FFF2-40B4-BE49-F238E27FC236}">
                <a16:creationId xmlns:a16="http://schemas.microsoft.com/office/drawing/2014/main" id="{22A25842-7C15-4B4A-A873-1B9088887BB3}"/>
              </a:ext>
            </a:extLst>
          </p:cNvPr>
          <p:cNvSpPr>
            <a:spLocks noGrp="1"/>
          </p:cNvSpPr>
          <p:nvPr>
            <p:ph idx="1"/>
          </p:nvPr>
        </p:nvSpPr>
        <p:spPr>
          <a:xfrm>
            <a:off x="487679" y="1211034"/>
            <a:ext cx="5227321" cy="4707166"/>
          </a:xfrm>
          <a:solidFill>
            <a:schemeClr val="accent2">
              <a:lumMod val="60000"/>
              <a:lumOff val="40000"/>
            </a:schemeClr>
          </a:solidFill>
          <a:ln>
            <a:solidFill>
              <a:schemeClr val="accent1"/>
            </a:solidFill>
          </a:ln>
        </p:spPr>
        <p:txBody>
          <a:bodyPr vert="horz" lIns="0" tIns="45720" rIns="0" bIns="45720" rtlCol="0">
            <a:noAutofit/>
          </a:bodyPr>
          <a:lstStyle/>
          <a:p>
            <a:pPr algn="l" rtl="0"/>
            <a:r>
              <a:rPr lang="es-US" sz="3200" b="1" i="0" u="none" baseline="0" dirty="0">
                <a:solidFill>
                  <a:schemeClr val="tx1"/>
                </a:solidFill>
              </a:rPr>
              <a:t>Dé acceso al apoyo telefónico a quienes prefieran completar el cuestionario por teléfono en lugar de hacerlo por Internet o a quienes tengan acceso limitado a una línea telefónica fija o dispongan de minutos limitados en su celular.</a:t>
            </a:r>
          </a:p>
        </p:txBody>
      </p:sp>
      <p:sp>
        <p:nvSpPr>
          <p:cNvPr id="10" name="Title 1">
            <a:extLst>
              <a:ext uri="{FF2B5EF4-FFF2-40B4-BE49-F238E27FC236}">
                <a16:creationId xmlns:a16="http://schemas.microsoft.com/office/drawing/2014/main" id="{55EBE0D8-78B9-43ED-A8C5-5A6A0FBD5A47}"/>
              </a:ext>
            </a:extLst>
          </p:cNvPr>
          <p:cNvSpPr>
            <a:spLocks noGrp="1"/>
          </p:cNvSpPr>
          <p:nvPr>
            <p:ph type="title"/>
          </p:nvPr>
        </p:nvSpPr>
        <p:spPr>
          <a:xfrm>
            <a:off x="822960" y="210405"/>
            <a:ext cx="7543800" cy="894496"/>
          </a:xfrm>
        </p:spPr>
        <p:txBody>
          <a:bodyPr anchor="t">
            <a:normAutofit/>
          </a:bodyPr>
          <a:lstStyle/>
          <a:p>
            <a:pPr rtl="0"/>
            <a:r>
              <a:rPr lang="es-US" sz="4800" b="1" i="0" u="none" baseline="0" dirty="0"/>
              <a:t>Qué hacer: asistencia</a:t>
            </a:r>
            <a:endParaRPr lang="es-US" sz="4800" b="1" dirty="0">
              <a:latin typeface="Century Gothic" panose="020B0502020202020204" pitchFamily="34" charset="0"/>
            </a:endParaRPr>
          </a:p>
        </p:txBody>
      </p:sp>
      <p:pic>
        <p:nvPicPr>
          <p:cNvPr id="5" name="Picture 4">
            <a:extLst>
              <a:ext uri="{FF2B5EF4-FFF2-40B4-BE49-F238E27FC236}">
                <a16:creationId xmlns:a16="http://schemas.microsoft.com/office/drawing/2014/main" id="{0CAA9C89-CFB3-4E5F-A489-CE788EC3A5D4}"/>
              </a:ext>
            </a:extLst>
          </p:cNvPr>
          <p:cNvPicPr>
            <a:picLocks noChangeAspect="1"/>
          </p:cNvPicPr>
          <p:nvPr/>
        </p:nvPicPr>
        <p:blipFill>
          <a:blip r:embed="rId3"/>
          <a:stretch>
            <a:fillRect/>
          </a:stretch>
        </p:blipFill>
        <p:spPr>
          <a:xfrm>
            <a:off x="5838466" y="2107768"/>
            <a:ext cx="3108960" cy="2642463"/>
          </a:xfrm>
          <a:prstGeom prst="rect">
            <a:avLst/>
          </a:prstGeom>
          <a:ln w="38100">
            <a:solidFill>
              <a:schemeClr val="accent1"/>
            </a:solidFill>
          </a:ln>
        </p:spPr>
      </p:pic>
    </p:spTree>
    <p:extLst>
      <p:ext uri="{BB962C8B-B14F-4D97-AF65-F5344CB8AC3E}">
        <p14:creationId xmlns:p14="http://schemas.microsoft.com/office/powerpoint/2010/main" val="362841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822960" y="210405"/>
            <a:ext cx="7543800" cy="894496"/>
          </a:xfrm>
        </p:spPr>
        <p:txBody>
          <a:bodyPr anchor="t">
            <a:normAutofit/>
          </a:bodyPr>
          <a:lstStyle/>
          <a:p>
            <a:pPr rtl="0"/>
            <a:r>
              <a:rPr lang="es-US" sz="4800" b="1" i="0" u="none" baseline="0" dirty="0"/>
              <a:t>Qué hacer: </a:t>
            </a:r>
            <a:r>
              <a:rPr lang="es-US" sz="4800" b="1" i="0" u="none" baseline="0" dirty="0">
                <a:latin typeface="Century Gothic" panose="020B0502020202020204" pitchFamily="34" charset="0"/>
              </a:rPr>
              <a:t>asistencia</a:t>
            </a:r>
          </a:p>
        </p:txBody>
      </p:sp>
      <p:sp>
        <p:nvSpPr>
          <p:cNvPr id="3" name="Content Placeholder 2">
            <a:extLst>
              <a:ext uri="{FF2B5EF4-FFF2-40B4-BE49-F238E27FC236}">
                <a16:creationId xmlns:a16="http://schemas.microsoft.com/office/drawing/2014/main" id="{77D41F9A-F7DC-41E2-BB76-5EBD4833F65C}"/>
              </a:ext>
            </a:extLst>
          </p:cNvPr>
          <p:cNvSpPr>
            <a:spLocks noGrp="1"/>
          </p:cNvSpPr>
          <p:nvPr>
            <p:ph idx="1"/>
          </p:nvPr>
        </p:nvSpPr>
        <p:spPr>
          <a:xfrm>
            <a:off x="360679" y="1422399"/>
            <a:ext cx="8468361" cy="4381501"/>
          </a:xfrm>
        </p:spPr>
        <p:txBody>
          <a:bodyPr>
            <a:noAutofit/>
          </a:bodyPr>
          <a:lstStyle/>
          <a:p>
            <a:pPr marL="0" indent="0" algn="l" rtl="0">
              <a:buClr>
                <a:srgbClr val="F27900"/>
              </a:buClr>
              <a:buSzPct val="110000"/>
              <a:buNone/>
            </a:pPr>
            <a:r>
              <a:rPr lang="es-US" sz="3400" b="0" i="0" u="none" baseline="0" dirty="0">
                <a:solidFill>
                  <a:schemeClr val="tx1"/>
                </a:solidFill>
              </a:rPr>
              <a:t>Ofrezca adaptaciones razonables para las personas con discapacidad y los adultos mayores.</a:t>
            </a:r>
          </a:p>
          <a:p>
            <a:pPr marL="0" indent="0" algn="l" rtl="0">
              <a:buClr>
                <a:srgbClr val="F27900"/>
              </a:buClr>
              <a:buSzPct val="110000"/>
              <a:buNone/>
            </a:pPr>
            <a:endParaRPr lang="es-US" sz="1000" dirty="0"/>
          </a:p>
          <a:p>
            <a:pPr marL="0" indent="0" algn="l" rtl="0">
              <a:buClr>
                <a:srgbClr val="F27900"/>
              </a:buClr>
              <a:buSzPct val="110000"/>
              <a:buNone/>
            </a:pPr>
            <a:r>
              <a:rPr lang="es-US" sz="2800" b="1" i="0" u="none" baseline="0" dirty="0">
                <a:solidFill>
                  <a:srgbClr val="F27900"/>
                </a:solidFill>
              </a:rPr>
              <a:t>Recursos:</a:t>
            </a:r>
            <a:r>
              <a:rPr lang="es-US" sz="2800" b="1" i="0" u="none" baseline="0" dirty="0"/>
              <a:t> </a:t>
            </a:r>
            <a:r>
              <a:rPr lang="es-US" sz="2800" b="1" i="0" u="none" baseline="0" dirty="0">
                <a:solidFill>
                  <a:schemeClr val="tx1"/>
                </a:solidFill>
              </a:rPr>
              <a:t>Consejos para ofrecer adaptaciones, cómo ayudar a las personas con discapacidad</a:t>
            </a:r>
            <a:r>
              <a:rPr lang="es-US" sz="2800" b="0" i="0" u="none" baseline="0" dirty="0">
                <a:solidFill>
                  <a:schemeClr val="tx1"/>
                </a:solidFill>
              </a:rPr>
              <a:t> y </a:t>
            </a:r>
            <a:r>
              <a:rPr lang="es-US" sz="2800" b="1" i="0" u="none" baseline="0" dirty="0">
                <a:solidFill>
                  <a:schemeClr val="tx1"/>
                </a:solidFill>
              </a:rPr>
              <a:t>herramientas para la comunidad de personas con discapacidad del Censo 2020 </a:t>
            </a:r>
            <a:r>
              <a:rPr lang="es-US" b="1" i="0" u="none" baseline="0" dirty="0">
                <a:solidFill>
                  <a:schemeClr val="tx1"/>
                </a:solidFill>
              </a:rPr>
              <a:t>[</a:t>
            </a:r>
            <a:r>
              <a:rPr lang="es-US" b="1" i="0" u="sng" baseline="0" dirty="0">
                <a:solidFill>
                  <a:schemeClr val="bg2">
                    <a:lumMod val="50000"/>
                  </a:schemeClr>
                </a:solidFill>
                <a:hlinkClick r:id="rId3">
                  <a:extLst>
                    <a:ext uri="{A12FA001-AC4F-418D-AE19-62706E023703}">
                      <ahyp:hlinkClr xmlns:ahyp="http://schemas.microsoft.com/office/drawing/2018/hyperlinkcolor" val="tx"/>
                    </a:ext>
                  </a:extLst>
                </a:hlinkClick>
              </a:rPr>
              <a:t>https://www.disabilityrightsca.org/post/2020-census-disability-community-toolkit</a:t>
            </a:r>
            <a:r>
              <a:rPr lang="es-US" b="1" i="0" u="none" baseline="0" dirty="0">
                <a:solidFill>
                  <a:schemeClr val="tx1"/>
                </a:solidFill>
              </a:rPr>
              <a:t>]</a:t>
            </a:r>
            <a:endParaRPr lang="es-US" sz="3000" b="1" dirty="0">
              <a:solidFill>
                <a:schemeClr val="tx1"/>
              </a:solidFill>
            </a:endParaRP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963529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822960" y="210405"/>
            <a:ext cx="7543800" cy="894496"/>
          </a:xfrm>
        </p:spPr>
        <p:txBody>
          <a:bodyPr anchor="t">
            <a:normAutofit/>
          </a:bodyPr>
          <a:lstStyle/>
          <a:p>
            <a:pPr rtl="0"/>
            <a:r>
              <a:rPr lang="es-US" sz="4800" b="1" i="0" u="none" baseline="0" dirty="0"/>
              <a:t>Qué hacer: </a:t>
            </a:r>
            <a:r>
              <a:rPr lang="es-US" sz="4800" b="1" i="0" u="none" baseline="0" dirty="0">
                <a:latin typeface="Century Gothic" panose="020B0502020202020204" pitchFamily="34" charset="0"/>
              </a:rPr>
              <a:t>asistencia</a:t>
            </a:r>
          </a:p>
        </p:txBody>
      </p:sp>
      <p:sp>
        <p:nvSpPr>
          <p:cNvPr id="3" name="Content Placeholder 2">
            <a:extLst>
              <a:ext uri="{FF2B5EF4-FFF2-40B4-BE49-F238E27FC236}">
                <a16:creationId xmlns:a16="http://schemas.microsoft.com/office/drawing/2014/main" id="{77D41F9A-F7DC-41E2-BB76-5EBD4833F65C}"/>
              </a:ext>
            </a:extLst>
          </p:cNvPr>
          <p:cNvSpPr>
            <a:spLocks noGrp="1"/>
          </p:cNvSpPr>
          <p:nvPr>
            <p:ph idx="1"/>
          </p:nvPr>
        </p:nvSpPr>
        <p:spPr>
          <a:xfrm>
            <a:off x="360679" y="1320799"/>
            <a:ext cx="8468361" cy="4254501"/>
          </a:xfrm>
        </p:spPr>
        <p:txBody>
          <a:bodyPr>
            <a:noAutofit/>
          </a:bodyPr>
          <a:lstStyle/>
          <a:p>
            <a:pPr algn="l" rtl="0">
              <a:buClr>
                <a:srgbClr val="F27900"/>
              </a:buClr>
              <a:buSzPct val="110000"/>
              <a:buFont typeface="Wingdings" panose="05000000000000000000" pitchFamily="2" charset="2"/>
              <a:buChar char="ü"/>
            </a:pPr>
            <a:r>
              <a:rPr lang="es-US" sz="4000" b="0" i="0" u="none" baseline="0" dirty="0">
                <a:solidFill>
                  <a:schemeClr val="tx1"/>
                </a:solidFill>
              </a:rPr>
              <a:t>Ofrezca acceso en línea a quienes no pueden acceder o tienen acceso limitado a banda ancha.</a:t>
            </a:r>
            <a:endParaRPr lang="es-US" sz="4000" b="1" dirty="0">
              <a:solidFill>
                <a:schemeClr val="tx1"/>
              </a:solidFill>
            </a:endParaRPr>
          </a:p>
          <a:p>
            <a:pPr marL="0" indent="0" algn="l" rtl="0">
              <a:buClr>
                <a:srgbClr val="F27900"/>
              </a:buClr>
              <a:buSzPct val="110000"/>
              <a:buNone/>
            </a:pPr>
            <a:endParaRPr lang="es-US" sz="1000" dirty="0">
              <a:solidFill>
                <a:schemeClr val="tx1"/>
              </a:solidFill>
            </a:endParaRPr>
          </a:p>
          <a:p>
            <a:pPr algn="l" rtl="0">
              <a:buClr>
                <a:srgbClr val="F27900"/>
              </a:buClr>
              <a:buSzPct val="110000"/>
              <a:buFont typeface="Wingdings" panose="05000000000000000000" pitchFamily="2" charset="2"/>
              <a:buChar char="ü"/>
            </a:pPr>
            <a:r>
              <a:rPr lang="es-US" sz="4000" b="0" i="0" u="none" baseline="0" dirty="0">
                <a:solidFill>
                  <a:schemeClr val="tx1"/>
                </a:solidFill>
              </a:rPr>
              <a:t>Responda las preguntas sobre quién puede censarse como miembro del grupo familiar.</a:t>
            </a: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38731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822960" y="210405"/>
            <a:ext cx="7543800" cy="894496"/>
          </a:xfrm>
        </p:spPr>
        <p:txBody>
          <a:bodyPr anchor="t">
            <a:normAutofit/>
          </a:bodyPr>
          <a:lstStyle/>
          <a:p>
            <a:pPr rtl="0"/>
            <a:r>
              <a:rPr lang="es-US" sz="4800" b="1" i="0" u="none" baseline="0" dirty="0"/>
              <a:t>Qué hacer: </a:t>
            </a:r>
            <a:r>
              <a:rPr lang="es-US" sz="4800" b="1" i="0" u="none" baseline="0" dirty="0">
                <a:latin typeface="Century Gothic" panose="020B0502020202020204" pitchFamily="34" charset="0"/>
              </a:rPr>
              <a:t>asistencia</a:t>
            </a:r>
          </a:p>
        </p:txBody>
      </p:sp>
      <p:sp>
        <p:nvSpPr>
          <p:cNvPr id="3" name="Content Placeholder 2">
            <a:extLst>
              <a:ext uri="{FF2B5EF4-FFF2-40B4-BE49-F238E27FC236}">
                <a16:creationId xmlns:a16="http://schemas.microsoft.com/office/drawing/2014/main" id="{77D41F9A-F7DC-41E2-BB76-5EBD4833F65C}"/>
              </a:ext>
            </a:extLst>
          </p:cNvPr>
          <p:cNvSpPr>
            <a:spLocks noGrp="1"/>
          </p:cNvSpPr>
          <p:nvPr>
            <p:ph idx="1"/>
          </p:nvPr>
        </p:nvSpPr>
        <p:spPr>
          <a:xfrm>
            <a:off x="505459" y="1336765"/>
            <a:ext cx="8133081" cy="4851401"/>
          </a:xfrm>
        </p:spPr>
        <p:txBody>
          <a:bodyPr>
            <a:noAutofit/>
          </a:bodyPr>
          <a:lstStyle/>
          <a:p>
            <a:pPr algn="l" rtl="0">
              <a:buClr>
                <a:srgbClr val="F27900"/>
              </a:buClr>
              <a:buSzPct val="110000"/>
              <a:buFont typeface="Wingdings" panose="05000000000000000000" pitchFamily="2" charset="2"/>
              <a:buChar char="ü"/>
            </a:pPr>
            <a:r>
              <a:rPr lang="es-US" sz="4000" b="0" i="0" u="none" baseline="0" dirty="0">
                <a:solidFill>
                  <a:schemeClr val="tx1"/>
                </a:solidFill>
              </a:rPr>
              <a:t>Responda las preguntas sobre el cuestionario del Censo 2020 y dé aclaraciones a los miembros de la comunidad, según sea necesario.</a:t>
            </a:r>
          </a:p>
          <a:p>
            <a:endParaRPr lang="es-US" sz="2800" dirty="0"/>
          </a:p>
          <a:p>
            <a:pPr algn="l" rtl="0"/>
            <a:r>
              <a:rPr lang="es-US" sz="2800" b="1" i="0" u="none" baseline="0" dirty="0"/>
              <a:t>Nota: Los miembros de la comunidad deben tomar sus propias decisiones sobre sus respuestas en el cuestionario del Censo 2020.</a:t>
            </a: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721544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241300" y="235805"/>
            <a:ext cx="8597900" cy="841702"/>
          </a:xfrm>
        </p:spPr>
        <p:txBody>
          <a:bodyPr anchor="t">
            <a:normAutofit/>
          </a:bodyPr>
          <a:lstStyle/>
          <a:p>
            <a:pPr algn="ctr" rtl="0"/>
            <a:r>
              <a:rPr lang="es-US" sz="4800" b="1" i="0" u="none" baseline="0" dirty="0">
                <a:latin typeface="Century Gothic" panose="020B0502020202020204" pitchFamily="34" charset="0"/>
              </a:rPr>
              <a:t>Qué no hacer</a:t>
            </a: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7" name="Content Placeholder 2">
            <a:extLst>
              <a:ext uri="{FF2B5EF4-FFF2-40B4-BE49-F238E27FC236}">
                <a16:creationId xmlns:a16="http://schemas.microsoft.com/office/drawing/2014/main" id="{22A25842-7C15-4B4A-A873-1B9088887BB3}"/>
              </a:ext>
            </a:extLst>
          </p:cNvPr>
          <p:cNvSpPr>
            <a:spLocks noGrp="1"/>
          </p:cNvSpPr>
          <p:nvPr>
            <p:ph idx="1"/>
          </p:nvPr>
        </p:nvSpPr>
        <p:spPr>
          <a:xfrm>
            <a:off x="632459" y="1660799"/>
            <a:ext cx="7960935" cy="3876401"/>
          </a:xfrm>
        </p:spPr>
        <p:txBody>
          <a:bodyPr>
            <a:noAutofit/>
          </a:bodyPr>
          <a:lstStyle/>
          <a:p>
            <a:pPr marL="573088" indent="-573088" algn="l" rtl="0">
              <a:lnSpc>
                <a:spcPct val="80000"/>
              </a:lnSpc>
              <a:buClr>
                <a:srgbClr val="F27900"/>
              </a:buClr>
              <a:buSzPct val="110000"/>
              <a:buFont typeface="Wingdings" panose="05000000000000000000" pitchFamily="2" charset="2"/>
              <a:buChar char="q"/>
            </a:pPr>
            <a:r>
              <a:rPr lang="es-US" sz="4000" b="1" i="0" u="none" baseline="0" dirty="0"/>
              <a:t>No oriente las respuestas para el cuestionario del Censo 2020.</a:t>
            </a:r>
          </a:p>
          <a:p>
            <a:pPr marL="573088" indent="-573088" algn="l" rtl="0">
              <a:lnSpc>
                <a:spcPct val="80000"/>
              </a:lnSpc>
              <a:buClr>
                <a:srgbClr val="F27900"/>
              </a:buClr>
              <a:buSzPct val="110000"/>
              <a:buFont typeface="Wingdings" panose="05000000000000000000" pitchFamily="2" charset="2"/>
              <a:buChar char="q"/>
            </a:pPr>
            <a:endParaRPr lang="es-US" sz="4000" b="1" dirty="0"/>
          </a:p>
          <a:p>
            <a:pPr marL="573088" indent="-573088" algn="l" rtl="0">
              <a:lnSpc>
                <a:spcPct val="80000"/>
              </a:lnSpc>
              <a:buClr>
                <a:srgbClr val="F27900"/>
              </a:buClr>
              <a:buSzPct val="110000"/>
              <a:buFont typeface="Wingdings" panose="05000000000000000000" pitchFamily="2" charset="2"/>
              <a:buChar char="q"/>
            </a:pPr>
            <a:r>
              <a:rPr lang="es-US" sz="4000" b="1" i="0" u="none" baseline="0" dirty="0"/>
              <a:t>No recopile ni retenga información de las respuestas fuera del formulario en línea de la USCB.</a:t>
            </a:r>
          </a:p>
          <a:p>
            <a:pPr marL="0" indent="0" algn="l" rtl="0">
              <a:buClr>
                <a:srgbClr val="F27900"/>
              </a:buClr>
              <a:buSzPct val="110000"/>
              <a:buNone/>
            </a:pPr>
            <a:endParaRPr lang="es-US" sz="4000" dirty="0">
              <a:solidFill>
                <a:schemeClr val="tx1"/>
              </a:solidFill>
            </a:endParaRPr>
          </a:p>
        </p:txBody>
      </p:sp>
    </p:spTree>
    <p:extLst>
      <p:ext uri="{BB962C8B-B14F-4D97-AF65-F5344CB8AC3E}">
        <p14:creationId xmlns:p14="http://schemas.microsoft.com/office/powerpoint/2010/main" val="2798135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241300" y="235805"/>
            <a:ext cx="8597900" cy="841702"/>
          </a:xfrm>
        </p:spPr>
        <p:txBody>
          <a:bodyPr anchor="t">
            <a:normAutofit/>
          </a:bodyPr>
          <a:lstStyle/>
          <a:p>
            <a:pPr algn="ctr" rtl="0"/>
            <a:r>
              <a:rPr lang="es-US" sz="4800" b="1" i="0" u="none" baseline="0" dirty="0">
                <a:latin typeface="Century Gothic" panose="020B0502020202020204" pitchFamily="34" charset="0"/>
              </a:rPr>
              <a:t>Qué no hacer</a:t>
            </a: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7" name="Content Placeholder 2">
            <a:extLst>
              <a:ext uri="{FF2B5EF4-FFF2-40B4-BE49-F238E27FC236}">
                <a16:creationId xmlns:a16="http://schemas.microsoft.com/office/drawing/2014/main" id="{22A25842-7C15-4B4A-A873-1B9088887BB3}"/>
              </a:ext>
            </a:extLst>
          </p:cNvPr>
          <p:cNvSpPr>
            <a:spLocks noGrp="1"/>
          </p:cNvSpPr>
          <p:nvPr>
            <p:ph idx="1"/>
          </p:nvPr>
        </p:nvSpPr>
        <p:spPr>
          <a:xfrm>
            <a:off x="775151" y="1185634"/>
            <a:ext cx="7936230" cy="4948466"/>
          </a:xfrm>
        </p:spPr>
        <p:txBody>
          <a:bodyPr>
            <a:noAutofit/>
          </a:bodyPr>
          <a:lstStyle/>
          <a:p>
            <a:pPr marL="573088" indent="-573088" algn="l" rtl="0">
              <a:lnSpc>
                <a:spcPct val="80000"/>
              </a:lnSpc>
              <a:buClr>
                <a:srgbClr val="F27900"/>
              </a:buClr>
              <a:buSzPct val="110000"/>
              <a:buFont typeface="Wingdings" panose="05000000000000000000" pitchFamily="2" charset="2"/>
              <a:buChar char="q"/>
            </a:pPr>
            <a:r>
              <a:rPr lang="es-US" sz="4000" b="1" i="0" u="none" baseline="0" dirty="0"/>
              <a:t>No recopile información de personas a las que quiera ingresar más tarde en el sitio web de respuestas al Censo 2020 de la USCB.</a:t>
            </a:r>
          </a:p>
          <a:p>
            <a:pPr marL="0" indent="0" algn="l" rtl="0">
              <a:lnSpc>
                <a:spcPct val="80000"/>
              </a:lnSpc>
              <a:buClr>
                <a:srgbClr val="F27900"/>
              </a:buClr>
              <a:buSzPct val="110000"/>
              <a:buNone/>
            </a:pPr>
            <a:r>
              <a:rPr lang="es-US" sz="4000" b="1" i="0" u="none" baseline="0" dirty="0"/>
              <a:t>Por ejemplo, no recopile información en papel para luego ingresarla usted mismo en el formulario en línea de la USCB.</a:t>
            </a:r>
          </a:p>
        </p:txBody>
      </p:sp>
    </p:spTree>
    <p:extLst>
      <p:ext uri="{BB962C8B-B14F-4D97-AF65-F5344CB8AC3E}">
        <p14:creationId xmlns:p14="http://schemas.microsoft.com/office/powerpoint/2010/main" val="807580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241300" y="235805"/>
            <a:ext cx="8597900" cy="841702"/>
          </a:xfrm>
        </p:spPr>
        <p:txBody>
          <a:bodyPr anchor="t">
            <a:normAutofit/>
          </a:bodyPr>
          <a:lstStyle/>
          <a:p>
            <a:pPr algn="ctr" rtl="0"/>
            <a:r>
              <a:rPr lang="es-US" sz="4800" b="1" i="0" u="none" baseline="0" dirty="0">
                <a:latin typeface="Century Gothic" panose="020B0502020202020204" pitchFamily="34" charset="0"/>
              </a:rPr>
              <a:t>Qué no hacer</a:t>
            </a: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7" name="Content Placeholder 2">
            <a:extLst>
              <a:ext uri="{FF2B5EF4-FFF2-40B4-BE49-F238E27FC236}">
                <a16:creationId xmlns:a16="http://schemas.microsoft.com/office/drawing/2014/main" id="{22A25842-7C15-4B4A-A873-1B9088887BB3}"/>
              </a:ext>
            </a:extLst>
          </p:cNvPr>
          <p:cNvSpPr>
            <a:spLocks noGrp="1"/>
          </p:cNvSpPr>
          <p:nvPr>
            <p:ph idx="1"/>
          </p:nvPr>
        </p:nvSpPr>
        <p:spPr>
          <a:xfrm>
            <a:off x="455929" y="1411966"/>
            <a:ext cx="8232141" cy="4239533"/>
          </a:xfrm>
        </p:spPr>
        <p:txBody>
          <a:bodyPr>
            <a:noAutofit/>
          </a:bodyPr>
          <a:lstStyle/>
          <a:p>
            <a:pPr marL="738188" indent="-738188" algn="l" rtl="0">
              <a:lnSpc>
                <a:spcPct val="80000"/>
              </a:lnSpc>
              <a:buClr>
                <a:srgbClr val="F27900"/>
              </a:buClr>
              <a:buSzPct val="110000"/>
              <a:buFont typeface="Wingdings" panose="05000000000000000000" pitchFamily="2" charset="2"/>
              <a:buChar char="q"/>
            </a:pPr>
            <a:r>
              <a:rPr lang="es-US" sz="4000" b="1" i="0" u="none" baseline="0" dirty="0"/>
              <a:t>No use el logotipo de la USCB en los dispositivos del QAC/QAK.</a:t>
            </a:r>
          </a:p>
          <a:p>
            <a:pPr marL="0" indent="0" algn="l" rtl="0">
              <a:buClr>
                <a:srgbClr val="F27900"/>
              </a:buClr>
              <a:buSzPct val="110000"/>
              <a:buNone/>
            </a:pPr>
            <a:endParaRPr lang="es-US" sz="4000" dirty="0">
              <a:solidFill>
                <a:schemeClr val="tx1"/>
              </a:solidFill>
            </a:endParaRPr>
          </a:p>
          <a:p>
            <a:pPr marL="0" indent="0" algn="l" rtl="0">
              <a:buClr>
                <a:srgbClr val="F27900"/>
              </a:buClr>
              <a:buSzPct val="110000"/>
              <a:buNone/>
            </a:pPr>
            <a:r>
              <a:rPr lang="es-US" sz="3800" b="1" i="0" u="none" baseline="0" dirty="0">
                <a:solidFill>
                  <a:schemeClr val="tx1"/>
                </a:solidFill>
              </a:rPr>
              <a:t>Nota: </a:t>
            </a:r>
            <a:r>
              <a:rPr lang="es-US" sz="3800" b="0" i="0" u="none" baseline="0" dirty="0">
                <a:solidFill>
                  <a:schemeClr val="tx1"/>
                </a:solidFill>
              </a:rPr>
              <a:t>Los socios tienen la libertad de poner logotipos en los dispositivos para el socio o para la Oficina del Censo de California.</a:t>
            </a:r>
            <a:endParaRPr lang="es-US" sz="3800" b="1" dirty="0">
              <a:solidFill>
                <a:schemeClr val="tx1"/>
              </a:solidFill>
            </a:endParaRPr>
          </a:p>
        </p:txBody>
      </p:sp>
    </p:spTree>
    <p:extLst>
      <p:ext uri="{BB962C8B-B14F-4D97-AF65-F5344CB8AC3E}">
        <p14:creationId xmlns:p14="http://schemas.microsoft.com/office/powerpoint/2010/main" val="1291149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8F03B-E140-4EEA-B7F9-E1BE99074D4A}"/>
              </a:ext>
            </a:extLst>
          </p:cNvPr>
          <p:cNvSpPr>
            <a:spLocks noGrp="1"/>
          </p:cNvSpPr>
          <p:nvPr>
            <p:ph type="title"/>
          </p:nvPr>
        </p:nvSpPr>
        <p:spPr>
          <a:xfrm>
            <a:off x="822960" y="5074920"/>
            <a:ext cx="8028432" cy="822960"/>
          </a:xfrm>
        </p:spPr>
        <p:txBody>
          <a:bodyPr/>
          <a:lstStyle/>
          <a:p>
            <a:pPr algn="l" rtl="0"/>
            <a:r>
              <a:rPr lang="es-US" sz="4800" b="1" i="0" u="none" baseline="0" dirty="0"/>
              <a:t>Principios básicos del QAC</a:t>
            </a:r>
          </a:p>
        </p:txBody>
      </p:sp>
      <p:sp>
        <p:nvSpPr>
          <p:cNvPr id="5" name="Slide Number Placeholder 4">
            <a:extLst>
              <a:ext uri="{FF2B5EF4-FFF2-40B4-BE49-F238E27FC236}">
                <a16:creationId xmlns:a16="http://schemas.microsoft.com/office/drawing/2014/main" id="{B56B9265-C3BC-4544-A6E5-77C9D600DC99}"/>
              </a:ext>
            </a:extLst>
          </p:cNvPr>
          <p:cNvSpPr>
            <a:spLocks noGrp="1"/>
          </p:cNvSpPr>
          <p:nvPr>
            <p:ph type="sldNum" sz="quarter" idx="12"/>
          </p:nvPr>
        </p:nvSpPr>
        <p:spPr/>
        <p:txBody>
          <a:bodyPr/>
          <a:lstStyle/>
          <a:p>
            <a:pPr algn="r" rtl="0"/>
            <a:fld id="{D57F1E4F-1CFF-5643-939E-217C01CDF565}" type="slidenum">
              <a:rPr/>
              <a:pPr/>
              <a:t>3</a:t>
            </a:fld>
            <a:endParaRPr lang="es-US" dirty="0"/>
          </a:p>
        </p:txBody>
      </p:sp>
      <p:pic>
        <p:nvPicPr>
          <p:cNvPr id="7" name="Graphic 41" descr="Schoolhouse">
            <a:extLst>
              <a:ext uri="{FF2B5EF4-FFF2-40B4-BE49-F238E27FC236}">
                <a16:creationId xmlns:a16="http://schemas.microsoft.com/office/drawing/2014/main" id="{DF88459B-E468-4C12-A628-92570DA96812}"/>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7043" b="14870"/>
          <a:stretch/>
        </p:blipFill>
        <p:spPr bwMode="auto">
          <a:xfrm>
            <a:off x="1548611" y="437970"/>
            <a:ext cx="6040755" cy="4114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9076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241300" y="235805"/>
            <a:ext cx="8597900" cy="841702"/>
          </a:xfrm>
        </p:spPr>
        <p:txBody>
          <a:bodyPr anchor="t">
            <a:normAutofit fontScale="90000"/>
          </a:bodyPr>
          <a:lstStyle/>
          <a:p>
            <a:pPr algn="ctr" rtl="0"/>
            <a:r>
              <a:rPr lang="es-US" sz="4800" b="1" i="0" u="none" baseline="0" dirty="0">
                <a:latin typeface="Century Gothic" panose="020B0502020202020204" pitchFamily="34" charset="0"/>
              </a:rPr>
              <a:t>Sugerencia de acceso rápido sobre qué hacer y qué no hacer</a:t>
            </a: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grpSp>
        <p:nvGrpSpPr>
          <p:cNvPr id="6" name="Group 5">
            <a:extLst>
              <a:ext uri="{FF2B5EF4-FFF2-40B4-BE49-F238E27FC236}">
                <a16:creationId xmlns:a16="http://schemas.microsoft.com/office/drawing/2014/main" id="{0730B305-5BB0-4827-BF38-42E1BFACC632}"/>
              </a:ext>
            </a:extLst>
          </p:cNvPr>
          <p:cNvGrpSpPr/>
          <p:nvPr/>
        </p:nvGrpSpPr>
        <p:grpSpPr>
          <a:xfrm>
            <a:off x="812800" y="1866900"/>
            <a:ext cx="7395575" cy="2984500"/>
            <a:chOff x="812800" y="1778000"/>
            <a:chExt cx="7395575" cy="2984500"/>
          </a:xfrm>
        </p:grpSpPr>
        <p:sp>
          <p:nvSpPr>
            <p:cNvPr id="8" name="Text Box 2">
              <a:extLst>
                <a:ext uri="{FF2B5EF4-FFF2-40B4-BE49-F238E27FC236}">
                  <a16:creationId xmlns:a16="http://schemas.microsoft.com/office/drawing/2014/main" id="{77E1955B-4749-458A-8980-E0E73FBE160B}"/>
                </a:ext>
              </a:extLst>
            </p:cNvPr>
            <p:cNvSpPr txBox="1">
              <a:spLocks noChangeArrowheads="1"/>
            </p:cNvSpPr>
            <p:nvPr/>
          </p:nvSpPr>
          <p:spPr bwMode="auto">
            <a:xfrm>
              <a:off x="812800" y="1778000"/>
              <a:ext cx="7395575" cy="2984500"/>
            </a:xfrm>
            <a:prstGeom prst="rect">
              <a:avLst/>
            </a:prstGeom>
            <a:solidFill>
              <a:schemeClr val="accent1">
                <a:lumMod val="20000"/>
                <a:lumOff val="80000"/>
              </a:schemeClr>
            </a:solidFill>
            <a:ln w="9525">
              <a:solidFill>
                <a:schemeClr val="accent1"/>
              </a:solidFill>
              <a:miter lim="800000"/>
              <a:headEnd/>
              <a:tailEnd/>
            </a:ln>
          </p:spPr>
          <p:txBody>
            <a:bodyPr rot="0" vert="horz" wrap="square" lIns="91440" tIns="45720" rIns="91440" bIns="45720" anchor="t" anchorCtr="0">
              <a:noAutofit/>
            </a:bodyPr>
            <a:lstStyle/>
            <a:p>
              <a:pPr marL="0" marR="1710690" algn="l" rtl="0">
                <a:spcBef>
                  <a:spcPts val="0"/>
                </a:spcBef>
                <a:spcAft>
                  <a:spcPts val="0"/>
                </a:spcAft>
              </a:pPr>
              <a:r>
                <a:rPr lang="es-US" sz="3200" b="1" i="0" u="none" baseline="0" dirty="0">
                  <a:effectLst/>
                  <a:latin typeface="Century Gothic" panose="020B0502020202020204" pitchFamily="34" charset="0"/>
                  <a:ea typeface="Calibri" panose="020F0502020204030204" pitchFamily="34" charset="0"/>
                  <a:cs typeface="Times New Roman" panose="02020603050405020304" pitchFamily="18" charset="0"/>
                </a:rPr>
                <a:t>Como recordatorio, siempre puede consultar el reverso de su credencial para obtener un resumen de alto nivel sobre qué hacer y qué no hacer.</a:t>
              </a:r>
              <a:endParaRPr lang="es-US" sz="32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9EB0EABC-268E-4BDC-85EF-8CFF9399572D}"/>
                </a:ext>
              </a:extLst>
            </p:cNvPr>
            <p:cNvPicPr/>
            <p:nvPr/>
          </p:nvPicPr>
          <p:blipFill>
            <a:blip r:embed="rId3"/>
            <a:srcRect/>
            <a:stretch/>
          </p:blipFill>
          <p:spPr>
            <a:xfrm>
              <a:off x="6476560" y="2612118"/>
              <a:ext cx="1495592" cy="1136650"/>
            </a:xfrm>
            <a:prstGeom prst="rect">
              <a:avLst/>
            </a:prstGeom>
          </p:spPr>
        </p:pic>
      </p:grpSp>
    </p:spTree>
    <p:extLst>
      <p:ext uri="{BB962C8B-B14F-4D97-AF65-F5344CB8AC3E}">
        <p14:creationId xmlns:p14="http://schemas.microsoft.com/office/powerpoint/2010/main" val="1412070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822960" y="286605"/>
            <a:ext cx="7543800" cy="792896"/>
          </a:xfrm>
        </p:spPr>
        <p:txBody>
          <a:bodyPr anchor="t">
            <a:normAutofit/>
          </a:bodyPr>
          <a:lstStyle/>
          <a:p>
            <a:pPr algn="ctr" rtl="0"/>
            <a:r>
              <a:rPr lang="es-US" sz="4800" b="1" i="0" u="none" baseline="0" dirty="0">
                <a:latin typeface="Century Gothic" panose="020B0502020202020204" pitchFamily="34" charset="0"/>
              </a:rPr>
              <a:t>Resumen de la sección</a:t>
            </a: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7" name="Content Placeholder 2">
            <a:extLst>
              <a:ext uri="{FF2B5EF4-FFF2-40B4-BE49-F238E27FC236}">
                <a16:creationId xmlns:a16="http://schemas.microsoft.com/office/drawing/2014/main" id="{CB18F044-08DD-49A8-AE05-94305EC971F1}"/>
              </a:ext>
            </a:extLst>
          </p:cNvPr>
          <p:cNvSpPr>
            <a:spLocks noGrp="1"/>
          </p:cNvSpPr>
          <p:nvPr>
            <p:ph idx="1"/>
          </p:nvPr>
        </p:nvSpPr>
        <p:spPr>
          <a:xfrm>
            <a:off x="482600" y="1206500"/>
            <a:ext cx="8280399" cy="4953000"/>
          </a:xfrm>
        </p:spPr>
        <p:txBody>
          <a:bodyPr>
            <a:noAutofit/>
          </a:bodyPr>
          <a:lstStyle/>
          <a:p>
            <a:pPr marL="461963" lvl="0" indent="-461963" algn="l" rtl="0">
              <a:lnSpc>
                <a:spcPct val="120000"/>
              </a:lnSpc>
              <a:buClr>
                <a:srgbClr val="F27900"/>
              </a:buClr>
              <a:buSzPct val="110000"/>
              <a:buFont typeface="Wingdings" panose="05000000000000000000" pitchFamily="2" charset="2"/>
              <a:buChar char="q"/>
            </a:pPr>
            <a:r>
              <a:rPr lang="es-US" sz="1600" b="1" i="0" u="none" baseline="0" dirty="0"/>
              <a:t>Como puede ver, la USCB hace su parte para contar a todos.</a:t>
            </a:r>
          </a:p>
          <a:p>
            <a:pPr marL="461963" indent="-461963" algn="l" rtl="0">
              <a:lnSpc>
                <a:spcPct val="120000"/>
              </a:lnSpc>
              <a:buClr>
                <a:srgbClr val="F27900"/>
              </a:buClr>
              <a:buSzPct val="110000"/>
              <a:buNone/>
            </a:pPr>
            <a:endParaRPr lang="es-US" sz="1600" b="1" dirty="0"/>
          </a:p>
          <a:p>
            <a:pPr marL="461963" lvl="0" indent="-461963" algn="l" rtl="0">
              <a:lnSpc>
                <a:spcPct val="120000"/>
              </a:lnSpc>
              <a:buClr>
                <a:srgbClr val="F27900"/>
              </a:buClr>
              <a:buSzPct val="110000"/>
              <a:buFont typeface="Wingdings" panose="05000000000000000000" pitchFamily="2" charset="2"/>
              <a:buChar char="q"/>
            </a:pPr>
            <a:r>
              <a:rPr lang="es-US" sz="1600" b="1" i="0" u="none" baseline="0" dirty="0"/>
              <a:t>La Oficina de Recuento Completo de California: Censo 2020 se centra en trabajar con socios de la comunidad para llegar a los californianos en las áreas más difíciles de contar (HTC).</a:t>
            </a:r>
          </a:p>
          <a:p>
            <a:pPr marL="461963" indent="-461963" algn="l" rtl="0">
              <a:lnSpc>
                <a:spcPct val="120000"/>
              </a:lnSpc>
              <a:buClr>
                <a:srgbClr val="F27900"/>
              </a:buClr>
              <a:buSzPct val="110000"/>
              <a:buNone/>
            </a:pPr>
            <a:endParaRPr lang="es-US" sz="1600" b="1" dirty="0"/>
          </a:p>
          <a:p>
            <a:pPr marL="461963" lvl="0" indent="-461963" algn="l" rtl="0">
              <a:lnSpc>
                <a:spcPct val="120000"/>
              </a:lnSpc>
              <a:buClr>
                <a:srgbClr val="F27900"/>
              </a:buClr>
              <a:buSzPct val="110000"/>
              <a:buFont typeface="Wingdings" panose="05000000000000000000" pitchFamily="2" charset="2"/>
              <a:buChar char="q"/>
            </a:pPr>
            <a:r>
              <a:rPr lang="es-US" sz="1600" b="1" i="0" u="none" baseline="0" dirty="0"/>
              <a:t>Los socios comunitarios, que son mensajeros de confianza, organizan los Centros de Asistencia para el Cuestionario (QAC) a nivel comunitario para involucrar y motivar a los miembros de la comunidad a participar en el Censo 2020.</a:t>
            </a:r>
          </a:p>
          <a:p>
            <a:pPr marL="461963" indent="-461963" algn="l" rtl="0">
              <a:lnSpc>
                <a:spcPct val="120000"/>
              </a:lnSpc>
              <a:buClr>
                <a:srgbClr val="F27900"/>
              </a:buClr>
              <a:buSzPct val="110000"/>
              <a:buNone/>
            </a:pPr>
            <a:endParaRPr lang="es-US" sz="1600" b="1" dirty="0"/>
          </a:p>
          <a:p>
            <a:pPr marL="461963" lvl="0" indent="-461963" algn="l" rtl="0">
              <a:lnSpc>
                <a:spcPct val="120000"/>
              </a:lnSpc>
              <a:buClr>
                <a:srgbClr val="F27900"/>
              </a:buClr>
              <a:buSzPct val="110000"/>
              <a:buFont typeface="Wingdings" panose="05000000000000000000" pitchFamily="2" charset="2"/>
              <a:buChar char="q"/>
            </a:pPr>
            <a:r>
              <a:rPr lang="es-US" sz="1600" b="1" i="0" u="none" baseline="0" dirty="0"/>
              <a:t>¡Es una asociación interconectada para garantizar un recuento completo de todos los californianos! </a:t>
            </a:r>
          </a:p>
        </p:txBody>
      </p:sp>
    </p:spTree>
    <p:extLst>
      <p:ext uri="{BB962C8B-B14F-4D97-AF65-F5344CB8AC3E}">
        <p14:creationId xmlns:p14="http://schemas.microsoft.com/office/powerpoint/2010/main" val="4152384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822960" y="159605"/>
            <a:ext cx="7543800" cy="792896"/>
          </a:xfrm>
        </p:spPr>
        <p:txBody>
          <a:bodyPr anchor="t">
            <a:normAutofit/>
          </a:bodyPr>
          <a:lstStyle/>
          <a:p>
            <a:pPr algn="ctr" rtl="0"/>
            <a:r>
              <a:rPr lang="es-US" sz="4800" b="1" i="0" u="none" baseline="0" dirty="0">
                <a:latin typeface="Century Gothic" panose="020B0502020202020204" pitchFamily="34" charset="0"/>
              </a:rPr>
              <a:t>Aportes clave</a:t>
            </a:r>
          </a:p>
        </p:txBody>
      </p:sp>
      <p:sp>
        <p:nvSpPr>
          <p:cNvPr id="3" name="Content Placeholder 2">
            <a:extLst>
              <a:ext uri="{FF2B5EF4-FFF2-40B4-BE49-F238E27FC236}">
                <a16:creationId xmlns:a16="http://schemas.microsoft.com/office/drawing/2014/main" id="{77D41F9A-F7DC-41E2-BB76-5EBD4833F65C}"/>
              </a:ext>
            </a:extLst>
          </p:cNvPr>
          <p:cNvSpPr>
            <a:spLocks noGrp="1"/>
          </p:cNvSpPr>
          <p:nvPr>
            <p:ph idx="1"/>
          </p:nvPr>
        </p:nvSpPr>
        <p:spPr>
          <a:xfrm>
            <a:off x="822959" y="1845734"/>
            <a:ext cx="7543801" cy="4023360"/>
          </a:xfrm>
        </p:spPr>
        <p:txBody>
          <a:bodyPr/>
          <a:lstStyle/>
          <a:p>
            <a:pPr algn="ctr" rtl="0"/>
            <a:endParaRPr lang="es-US" dirty="0">
              <a:latin typeface="Century Gothic" panose="020B0502020202020204" pitchFamily="34" charset="0"/>
            </a:endParaRPr>
          </a:p>
          <a:p>
            <a:pPr marL="0" indent="0" algn="ctr" rtl="0">
              <a:buNone/>
            </a:pPr>
            <a:endParaRPr lang="es-US" sz="4000" b="1" dirty="0">
              <a:latin typeface="Century Gothic" panose="020B0502020202020204" pitchFamily="34" charset="0"/>
            </a:endParaRPr>
          </a:p>
          <a:p>
            <a:pPr marL="0" indent="0" algn="ctr" rtl="0">
              <a:buNone/>
            </a:pPr>
            <a:endParaRPr lang="es-US" sz="4000" b="1"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graphicFrame>
        <p:nvGraphicFramePr>
          <p:cNvPr id="9" name="Table 8">
            <a:extLst>
              <a:ext uri="{FF2B5EF4-FFF2-40B4-BE49-F238E27FC236}">
                <a16:creationId xmlns:a16="http://schemas.microsoft.com/office/drawing/2014/main" id="{F146C253-7E1D-4F4D-BD0B-4A86852E4090}"/>
              </a:ext>
            </a:extLst>
          </p:cNvPr>
          <p:cNvGraphicFramePr>
            <a:graphicFrameLocks noGrp="1"/>
          </p:cNvGraphicFramePr>
          <p:nvPr>
            <p:extLst>
              <p:ext uri="{D42A27DB-BD31-4B8C-83A1-F6EECF244321}">
                <p14:modId xmlns:p14="http://schemas.microsoft.com/office/powerpoint/2010/main" val="1561714971"/>
              </p:ext>
            </p:extLst>
          </p:nvPr>
        </p:nvGraphicFramePr>
        <p:xfrm>
          <a:off x="711199" y="1039706"/>
          <a:ext cx="7774941" cy="5073053"/>
        </p:xfrm>
        <a:graphic>
          <a:graphicData uri="http://schemas.openxmlformats.org/drawingml/2006/table">
            <a:tbl>
              <a:tblPr firstRow="1" firstCol="1" bandRow="1"/>
              <a:tblGrid>
                <a:gridCol w="972387">
                  <a:extLst>
                    <a:ext uri="{9D8B030D-6E8A-4147-A177-3AD203B41FA5}">
                      <a16:colId xmlns:a16="http://schemas.microsoft.com/office/drawing/2014/main" val="1383333357"/>
                    </a:ext>
                  </a:extLst>
                </a:gridCol>
                <a:gridCol w="6802554">
                  <a:extLst>
                    <a:ext uri="{9D8B030D-6E8A-4147-A177-3AD203B41FA5}">
                      <a16:colId xmlns:a16="http://schemas.microsoft.com/office/drawing/2014/main" val="3581017067"/>
                    </a:ext>
                  </a:extLst>
                </a:gridCol>
              </a:tblGrid>
              <a:tr h="445085">
                <a:tc gridSpan="2">
                  <a:txBody>
                    <a:bodyPr/>
                    <a:lstStyle/>
                    <a:p>
                      <a:pPr marL="0" marR="0" algn="ctr" rtl="0">
                        <a:spcBef>
                          <a:spcPts val="0"/>
                        </a:spcBef>
                        <a:spcAft>
                          <a:spcPts val="0"/>
                        </a:spcAft>
                      </a:pPr>
                      <a:r>
                        <a:rPr lang="es-US" sz="2200" b="1" i="0" u="none" baseline="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Principios básicos del QAC</a:t>
                      </a:r>
                      <a:endParaRPr lang="es-US" sz="2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s-US"/>
                    </a:p>
                  </a:txBody>
                  <a:tcPr/>
                </a:tc>
                <a:extLst>
                  <a:ext uri="{0D108BD9-81ED-4DB2-BD59-A6C34878D82A}">
                    <a16:rowId xmlns:a16="http://schemas.microsoft.com/office/drawing/2014/main" val="4242422414"/>
                  </a:ext>
                </a:extLst>
              </a:tr>
              <a:tr h="1113216">
                <a:tc>
                  <a:txBody>
                    <a:bodyPr/>
                    <a:lstStyle/>
                    <a:p>
                      <a:pPr marL="0" marR="0" algn="ctr" rtl="0">
                        <a:spcBef>
                          <a:spcPts val="0"/>
                        </a:spcBef>
                        <a:spcAft>
                          <a:spcPts val="0"/>
                        </a:spcAft>
                      </a:pPr>
                      <a:endParaRPr lang="es-US" sz="2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s-US" sz="2000" b="1" i="0" u="none" baseline="0" dirty="0">
                          <a:effectLst/>
                          <a:latin typeface="Century Gothic" panose="020B0502020202020204" pitchFamily="34" charset="0"/>
                          <a:ea typeface="Calibri" panose="020F0502020204030204" pitchFamily="34" charset="0"/>
                          <a:cs typeface="Times New Roman" panose="02020603050405020304" pitchFamily="18" charset="0"/>
                        </a:rPr>
                        <a:t>Oficina del Censo de los EE. UU. (USCB): </a:t>
                      </a:r>
                      <a:r>
                        <a:rPr lang="es-US" sz="2000" b="0" i="0" u="none" baseline="0" dirty="0">
                          <a:effectLst/>
                          <a:latin typeface="Century Gothic" panose="020B0502020202020204" pitchFamily="34" charset="0"/>
                          <a:ea typeface="Calibri" panose="020F0502020204030204" pitchFamily="34" charset="0"/>
                          <a:cs typeface="Times New Roman" panose="02020603050405020304" pitchFamily="18" charset="0"/>
                        </a:rPr>
                        <a:t>hace el censo y se asegura de que todos estén censados una vez, solo una vez, y en el lugar correcto de EE. UU.</a:t>
                      </a:r>
                    </a:p>
                  </a:txBody>
                  <a:tcPr marL="68580" marR="68580" marT="0" marB="0">
                    <a:lnL w="12700" cap="flat" cmpd="sng" algn="ctr">
                      <a:solidFill>
                        <a:srgbClr val="000000"/>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4439452"/>
                  </a:ext>
                </a:extLst>
              </a:tr>
              <a:tr h="2087344">
                <a:tc>
                  <a:txBody>
                    <a:bodyPr/>
                    <a:lstStyle/>
                    <a:p>
                      <a:pPr marL="0" marR="0" algn="ctr" rtl="0">
                        <a:spcBef>
                          <a:spcPts val="0"/>
                        </a:spcBef>
                        <a:spcAft>
                          <a:spcPts val="0"/>
                        </a:spcAft>
                      </a:pPr>
                      <a:endParaRPr lang="es-US" sz="2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s-US" sz="2000" b="1" i="0" u="none" baseline="0" dirty="0">
                          <a:effectLst/>
                          <a:latin typeface="Century Gothic" panose="020B0502020202020204" pitchFamily="34" charset="0"/>
                          <a:ea typeface="Calibri" panose="020F0502020204030204" pitchFamily="34" charset="0"/>
                          <a:cs typeface="Times New Roman" panose="02020603050405020304" pitchFamily="18" charset="0"/>
                        </a:rPr>
                        <a:t>Oficina de Recuento Completo de California:</a:t>
                      </a:r>
                      <a:r>
                        <a:rPr lang="es-US" sz="2000" b="0" i="0" u="none" baseline="0" dirty="0">
                          <a:effectLst/>
                          <a:latin typeface="Century Gothic" panose="020B0502020202020204" pitchFamily="34" charset="0"/>
                          <a:ea typeface="Calibri" panose="020F0502020204030204" pitchFamily="34" charset="0"/>
                          <a:cs typeface="Times New Roman" panose="02020603050405020304" pitchFamily="18" charset="0"/>
                        </a:rPr>
                        <a:t> apoya y coordina los esfuerzos de base de alcance comunitario del Censo 2020 con socios de la comunidad para involucrar y motivar a las poblaciones más difíciles de contar (HTC) y, así, garantizar un recuento completo de todos los californianos.</a:t>
                      </a:r>
                    </a:p>
                  </a:txBody>
                  <a:tcPr marL="68580" marR="68580" marT="0" marB="0">
                    <a:lnL w="12700" cap="flat" cmpd="sng" algn="ctr">
                      <a:solidFill>
                        <a:srgbClr val="000000"/>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5120274"/>
                  </a:ext>
                </a:extLst>
              </a:tr>
              <a:tr h="1381152">
                <a:tc>
                  <a:txBody>
                    <a:bodyPr/>
                    <a:lstStyle/>
                    <a:p>
                      <a:pPr marL="0" marR="0" algn="ctr" rtl="0">
                        <a:spcBef>
                          <a:spcPts val="0"/>
                        </a:spcBef>
                        <a:spcAft>
                          <a:spcPts val="0"/>
                        </a:spcAft>
                      </a:pPr>
                      <a:endParaRPr lang="es-US" sz="2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marL="0" marR="0" algn="l" rtl="0">
                        <a:spcBef>
                          <a:spcPts val="0"/>
                        </a:spcBef>
                        <a:spcAft>
                          <a:spcPts val="0"/>
                        </a:spcAft>
                      </a:pPr>
                      <a:r>
                        <a:rPr lang="es-US" sz="2000" b="1" i="0" u="none" baseline="0" dirty="0">
                          <a:effectLst/>
                          <a:latin typeface="Century Gothic" panose="020B0502020202020204" pitchFamily="34" charset="0"/>
                          <a:ea typeface="Calibri" panose="020F0502020204030204" pitchFamily="34" charset="0"/>
                          <a:cs typeface="Times New Roman" panose="02020603050405020304" pitchFamily="18" charset="0"/>
                        </a:rPr>
                        <a:t>Personal o voluntarios del QAC:</a:t>
                      </a:r>
                      <a:r>
                        <a:rPr lang="es-US" sz="2000" b="0" i="0" u="none" baseline="0" dirty="0">
                          <a:effectLst/>
                          <a:latin typeface="Century Gothic" panose="020B0502020202020204" pitchFamily="34" charset="0"/>
                          <a:ea typeface="Calibri" panose="020F0502020204030204" pitchFamily="34" charset="0"/>
                          <a:cs typeface="Times New Roman" panose="02020603050405020304" pitchFamily="18" charset="0"/>
                        </a:rPr>
                        <a:t> involucra a los miembros de la comunidad ofreciendo </a:t>
                      </a:r>
                      <a:r>
                        <a:rPr lang="es-US" sz="2000" b="1" i="0" u="none" baseline="0" dirty="0">
                          <a:effectLst/>
                          <a:latin typeface="Century Gothic" panose="020B0502020202020204" pitchFamily="34" charset="0"/>
                          <a:ea typeface="Calibri" panose="020F0502020204030204" pitchFamily="34" charset="0"/>
                          <a:cs typeface="Times New Roman" panose="02020603050405020304" pitchFamily="18" charset="0"/>
                        </a:rPr>
                        <a:t>asistencia</a:t>
                      </a:r>
                      <a:r>
                        <a:rPr lang="es-US" sz="2000" b="0" i="0" u="none" baseline="0" dirty="0">
                          <a:effectLst/>
                          <a:latin typeface="Century Gothic" panose="020B0502020202020204" pitchFamily="34" charset="0"/>
                          <a:ea typeface="Calibri" panose="020F0502020204030204" pitchFamily="34" charset="0"/>
                          <a:cs typeface="Times New Roman" panose="02020603050405020304" pitchFamily="18" charset="0"/>
                        </a:rPr>
                        <a:t> y </a:t>
                      </a:r>
                      <a:r>
                        <a:rPr lang="es-US" sz="2000" b="1" i="0" u="none" baseline="0" dirty="0">
                          <a:effectLst/>
                          <a:latin typeface="Century Gothic" panose="020B0502020202020204" pitchFamily="34" charset="0"/>
                          <a:ea typeface="Calibri" panose="020F0502020204030204" pitchFamily="34" charset="0"/>
                          <a:cs typeface="Times New Roman" panose="02020603050405020304" pitchFamily="18" charset="0"/>
                        </a:rPr>
                        <a:t>motivación</a:t>
                      </a:r>
                      <a:r>
                        <a:rPr lang="es-US" sz="2000" b="0" i="0" u="none" baseline="0" dirty="0">
                          <a:effectLst/>
                          <a:latin typeface="Century Gothic" panose="020B0502020202020204" pitchFamily="34" charset="0"/>
                          <a:ea typeface="Calibri" panose="020F0502020204030204" pitchFamily="34" charset="0"/>
                          <a:cs typeface="Times New Roman" panose="02020603050405020304" pitchFamily="18" charset="0"/>
                        </a:rPr>
                        <a:t> en persona y en su idioma para fomentar la </a:t>
                      </a:r>
                      <a:r>
                        <a:rPr lang="es-US" sz="2000" b="1" i="0" u="none" baseline="0" dirty="0">
                          <a:effectLst/>
                          <a:latin typeface="Century Gothic" panose="020B0502020202020204" pitchFamily="34" charset="0"/>
                          <a:ea typeface="Calibri" panose="020F0502020204030204" pitchFamily="34" charset="0"/>
                          <a:cs typeface="Times New Roman" panose="02020603050405020304" pitchFamily="18" charset="0"/>
                        </a:rPr>
                        <a:t>participación</a:t>
                      </a:r>
                      <a:r>
                        <a:rPr lang="es-US" sz="2000" b="0" i="0" u="none" baseline="0" dirty="0">
                          <a:effectLst/>
                          <a:latin typeface="Century Gothic" panose="020B0502020202020204" pitchFamily="34" charset="0"/>
                          <a:ea typeface="Calibri" panose="020F0502020204030204" pitchFamily="34" charset="0"/>
                          <a:cs typeface="Times New Roman" panose="02020603050405020304" pitchFamily="18" charset="0"/>
                        </a:rPr>
                        <a:t> en el Censo 2020. </a:t>
                      </a:r>
                    </a:p>
                  </a:txBody>
                  <a:tcPr marL="68580" marR="68580" marT="0" marB="0">
                    <a:lnL w="12700" cap="flat" cmpd="sng" algn="ctr">
                      <a:solidFill>
                        <a:srgbClr val="000000"/>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6434257"/>
                  </a:ext>
                </a:extLst>
              </a:tr>
            </a:tbl>
          </a:graphicData>
        </a:graphic>
      </p:graphicFrame>
      <p:grpSp>
        <p:nvGrpSpPr>
          <p:cNvPr id="15" name="Group 14">
            <a:extLst>
              <a:ext uri="{FF2B5EF4-FFF2-40B4-BE49-F238E27FC236}">
                <a16:creationId xmlns:a16="http://schemas.microsoft.com/office/drawing/2014/main" id="{280926D6-2B85-40DE-8950-FB457C220FB1}"/>
              </a:ext>
            </a:extLst>
          </p:cNvPr>
          <p:cNvGrpSpPr/>
          <p:nvPr/>
        </p:nvGrpSpPr>
        <p:grpSpPr>
          <a:xfrm>
            <a:off x="784858" y="1629834"/>
            <a:ext cx="822960" cy="4089814"/>
            <a:chOff x="619758" y="1579034"/>
            <a:chExt cx="822960" cy="4089814"/>
          </a:xfrm>
        </p:grpSpPr>
        <p:pic>
          <p:nvPicPr>
            <p:cNvPr id="12" name="Graphic 52" descr="Key">
              <a:extLst>
                <a:ext uri="{FF2B5EF4-FFF2-40B4-BE49-F238E27FC236}">
                  <a16:creationId xmlns:a16="http://schemas.microsoft.com/office/drawing/2014/main" id="{5EACC645-8140-420F-B220-5FD11DD6826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9758" y="1579034"/>
              <a:ext cx="822960" cy="822960"/>
            </a:xfrm>
            <a:prstGeom prst="rect">
              <a:avLst/>
            </a:prstGeom>
          </p:spPr>
        </p:pic>
        <p:pic>
          <p:nvPicPr>
            <p:cNvPr id="13" name="Graphic 52" descr="Key">
              <a:extLst>
                <a:ext uri="{FF2B5EF4-FFF2-40B4-BE49-F238E27FC236}">
                  <a16:creationId xmlns:a16="http://schemas.microsoft.com/office/drawing/2014/main" id="{55C42102-CA54-4274-BA97-4EA8972E582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9758" y="3104295"/>
              <a:ext cx="822960" cy="822960"/>
            </a:xfrm>
            <a:prstGeom prst="rect">
              <a:avLst/>
            </a:prstGeom>
          </p:spPr>
        </p:pic>
        <p:pic>
          <p:nvPicPr>
            <p:cNvPr id="14" name="Graphic 52" descr="Key">
              <a:extLst>
                <a:ext uri="{FF2B5EF4-FFF2-40B4-BE49-F238E27FC236}">
                  <a16:creationId xmlns:a16="http://schemas.microsoft.com/office/drawing/2014/main" id="{30A4F477-5F0E-4295-BE7E-2B908F87D0C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9758" y="4845888"/>
              <a:ext cx="822960" cy="822960"/>
            </a:xfrm>
            <a:prstGeom prst="rect">
              <a:avLst/>
            </a:prstGeom>
          </p:spPr>
        </p:pic>
      </p:grpSp>
    </p:spTree>
    <p:extLst>
      <p:ext uri="{BB962C8B-B14F-4D97-AF65-F5344CB8AC3E}">
        <p14:creationId xmlns:p14="http://schemas.microsoft.com/office/powerpoint/2010/main" val="98841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8F03B-E140-4EEA-B7F9-E1BE99074D4A}"/>
              </a:ext>
            </a:extLst>
          </p:cNvPr>
          <p:cNvSpPr>
            <a:spLocks noGrp="1"/>
          </p:cNvSpPr>
          <p:nvPr>
            <p:ph type="title"/>
          </p:nvPr>
        </p:nvSpPr>
        <p:spPr>
          <a:xfrm>
            <a:off x="1729654" y="5151120"/>
            <a:ext cx="10373852" cy="822960"/>
          </a:xfrm>
        </p:spPr>
        <p:txBody>
          <a:bodyPr/>
          <a:lstStyle/>
          <a:p>
            <a:pPr algn="l" rtl="0"/>
            <a:r>
              <a:rPr lang="es-US" sz="4800" b="1" i="0" u="none" baseline="0" dirty="0"/>
              <a:t>Principios básicos </a:t>
            </a:r>
            <a:br>
              <a:rPr lang="es-US" sz="4800" b="1" i="0" u="none" baseline="0" dirty="0"/>
            </a:br>
            <a:r>
              <a:rPr lang="es-US" sz="4800" b="1" i="0" u="none" baseline="0" dirty="0"/>
              <a:t>de la participación</a:t>
            </a:r>
          </a:p>
        </p:txBody>
      </p:sp>
      <p:sp>
        <p:nvSpPr>
          <p:cNvPr id="5" name="Slide Number Placeholder 4">
            <a:extLst>
              <a:ext uri="{FF2B5EF4-FFF2-40B4-BE49-F238E27FC236}">
                <a16:creationId xmlns:a16="http://schemas.microsoft.com/office/drawing/2014/main" id="{B56B9265-C3BC-4544-A6E5-77C9D600DC99}"/>
              </a:ext>
            </a:extLst>
          </p:cNvPr>
          <p:cNvSpPr>
            <a:spLocks noGrp="1"/>
          </p:cNvSpPr>
          <p:nvPr>
            <p:ph type="sldNum" sz="quarter" idx="12"/>
          </p:nvPr>
        </p:nvSpPr>
        <p:spPr/>
        <p:txBody>
          <a:bodyPr/>
          <a:lstStyle/>
          <a:p>
            <a:pPr algn="r" rtl="0"/>
            <a:fld id="{D57F1E4F-1CFF-5643-939E-217C01CDF565}" type="slidenum">
              <a:rPr/>
              <a:pPr/>
              <a:t>33</a:t>
            </a:fld>
            <a:endParaRPr lang="es-US" dirty="0"/>
          </a:p>
        </p:txBody>
      </p:sp>
      <p:pic>
        <p:nvPicPr>
          <p:cNvPr id="7" name="Graphic 41" descr="Social network">
            <a:extLst>
              <a:ext uri="{FF2B5EF4-FFF2-40B4-BE49-F238E27FC236}">
                <a16:creationId xmlns:a16="http://schemas.microsoft.com/office/drawing/2014/main" id="{DF88459B-E468-4C12-A628-92570DA9681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bwMode="auto">
          <a:xfrm>
            <a:off x="2240280" y="41730"/>
            <a:ext cx="4663440" cy="46634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61628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822960" y="286605"/>
            <a:ext cx="7543800" cy="792896"/>
          </a:xfrm>
        </p:spPr>
        <p:txBody>
          <a:bodyPr anchor="t">
            <a:normAutofit fontScale="90000"/>
          </a:bodyPr>
          <a:lstStyle/>
          <a:p>
            <a:pPr algn="ctr" rtl="0"/>
            <a:r>
              <a:rPr lang="es-US" sz="4800" b="1" i="0" u="none" baseline="0" dirty="0">
                <a:latin typeface="Century Gothic" panose="020B0502020202020204" pitchFamily="34" charset="0"/>
              </a:rPr>
              <a:t>Descripción general </a:t>
            </a:r>
            <a:br>
              <a:rPr lang="es-US" sz="4800" b="1" i="0" u="none" baseline="0" dirty="0">
                <a:latin typeface="Century Gothic" panose="020B0502020202020204" pitchFamily="34" charset="0"/>
              </a:rPr>
            </a:br>
            <a:r>
              <a:rPr lang="es-US" sz="4800" b="1" i="0" u="none" baseline="0" dirty="0">
                <a:latin typeface="Century Gothic" panose="020B0502020202020204" pitchFamily="34" charset="0"/>
              </a:rPr>
              <a:t>de la sección</a:t>
            </a: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7" name="Content Placeholder 2">
            <a:extLst>
              <a:ext uri="{FF2B5EF4-FFF2-40B4-BE49-F238E27FC236}">
                <a16:creationId xmlns:a16="http://schemas.microsoft.com/office/drawing/2014/main" id="{CB18F044-08DD-49A8-AE05-94305EC971F1}"/>
              </a:ext>
            </a:extLst>
          </p:cNvPr>
          <p:cNvSpPr>
            <a:spLocks noGrp="1"/>
          </p:cNvSpPr>
          <p:nvPr>
            <p:ph idx="1"/>
          </p:nvPr>
        </p:nvSpPr>
        <p:spPr>
          <a:xfrm>
            <a:off x="822959" y="1628466"/>
            <a:ext cx="7660641" cy="4445000"/>
          </a:xfrm>
        </p:spPr>
        <p:txBody>
          <a:bodyPr>
            <a:normAutofit fontScale="25000" lnSpcReduction="20000"/>
          </a:bodyPr>
          <a:lstStyle/>
          <a:p>
            <a:pPr lvl="0" algn="l" rtl="0">
              <a:buFont typeface="Wingdings" panose="05000000000000000000" pitchFamily="2" charset="2"/>
              <a:buChar char="q"/>
            </a:pPr>
            <a:r>
              <a:rPr lang="es-US" sz="8300" b="0" i="0" u="none" baseline="0" dirty="0">
                <a:solidFill>
                  <a:schemeClr val="tx1"/>
                </a:solidFill>
              </a:rPr>
              <a:t>Revisar las preguntas en el cuestionario en línea del Censo 2020 a través del video de la guía de idiomas de la USCB que ofrece una descripción general de cómo completar el formulario en línea.</a:t>
            </a:r>
          </a:p>
          <a:p>
            <a:pPr marL="0" lvl="0" indent="0" algn="l" rtl="0">
              <a:buNone/>
            </a:pPr>
            <a:endParaRPr lang="es-US" sz="1000" dirty="0">
              <a:solidFill>
                <a:schemeClr val="tx1"/>
              </a:solidFill>
            </a:endParaRPr>
          </a:p>
          <a:p>
            <a:pPr lvl="0" algn="l" rtl="0">
              <a:buFont typeface="Wingdings" panose="05000000000000000000" pitchFamily="2" charset="2"/>
              <a:buChar char="q"/>
            </a:pPr>
            <a:r>
              <a:rPr lang="es-US" sz="8300" b="0" i="0" u="none" baseline="0" dirty="0">
                <a:solidFill>
                  <a:schemeClr val="tx1"/>
                </a:solidFill>
              </a:rPr>
              <a:t>Revisar las herramientas y los recursos de la USCB disponibles en su idioma para ayudar a los miembros de la comunidad a completar el Censo 2020 en un Centro de Asistencia para el Cuestionario (QAC).</a:t>
            </a:r>
          </a:p>
          <a:p>
            <a:pPr marL="0" lvl="0" indent="0" algn="l" rtl="0">
              <a:buNone/>
            </a:pPr>
            <a:endParaRPr lang="es-US" sz="1300" dirty="0">
              <a:solidFill>
                <a:schemeClr val="tx1"/>
              </a:solidFill>
            </a:endParaRPr>
          </a:p>
          <a:p>
            <a:pPr lvl="0" algn="l" rtl="0">
              <a:buFont typeface="Wingdings" panose="05000000000000000000" pitchFamily="2" charset="2"/>
              <a:buChar char="q"/>
            </a:pPr>
            <a:r>
              <a:rPr lang="es-US" sz="8300" b="0" i="0" u="none" baseline="0" dirty="0">
                <a:solidFill>
                  <a:schemeClr val="tx1"/>
                </a:solidFill>
              </a:rPr>
              <a:t>Analizar las formas en las que el personal y los voluntarios de un QAC pueden participar, ayudar y motivar a los miembros de la comunidad para que participen en el Censo 2020.</a:t>
            </a:r>
          </a:p>
          <a:p>
            <a:pPr algn="l" rtl="0">
              <a:buFont typeface="Wingdings" panose="05000000000000000000" pitchFamily="2" charset="2"/>
              <a:buChar char="q"/>
            </a:pPr>
            <a:endParaRPr lang="es-US" sz="4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356138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822960" y="286605"/>
            <a:ext cx="7543800" cy="792896"/>
          </a:xfrm>
        </p:spPr>
        <p:txBody>
          <a:bodyPr anchor="t">
            <a:normAutofit/>
          </a:bodyPr>
          <a:lstStyle/>
          <a:p>
            <a:pPr algn="ctr" rtl="0"/>
            <a:r>
              <a:rPr lang="es-US" sz="4800" b="1" i="0" u="none" baseline="0" dirty="0">
                <a:latin typeface="Century Gothic" panose="020B0502020202020204" pitchFamily="34" charset="0"/>
              </a:rPr>
              <a:t>Objetivos educativos</a:t>
            </a:r>
          </a:p>
        </p:txBody>
      </p:sp>
      <p:sp>
        <p:nvSpPr>
          <p:cNvPr id="3" name="Content Placeholder 2">
            <a:extLst>
              <a:ext uri="{FF2B5EF4-FFF2-40B4-BE49-F238E27FC236}">
                <a16:creationId xmlns:a16="http://schemas.microsoft.com/office/drawing/2014/main" id="{77D41F9A-F7DC-41E2-BB76-5EBD4833F65C}"/>
              </a:ext>
            </a:extLst>
          </p:cNvPr>
          <p:cNvSpPr>
            <a:spLocks noGrp="1"/>
          </p:cNvSpPr>
          <p:nvPr>
            <p:ph idx="1"/>
          </p:nvPr>
        </p:nvSpPr>
        <p:spPr>
          <a:xfrm>
            <a:off x="822959" y="1540934"/>
            <a:ext cx="7543801" cy="4023360"/>
          </a:xfrm>
        </p:spPr>
        <p:txBody>
          <a:bodyPr>
            <a:normAutofit/>
          </a:bodyPr>
          <a:lstStyle/>
          <a:p>
            <a:pPr marL="461963" indent="-461963" algn="l" rtl="0">
              <a:buFont typeface="Wingdings" panose="05000000000000000000" pitchFamily="2" charset="2"/>
              <a:buChar char="q"/>
            </a:pPr>
            <a:r>
              <a:rPr lang="es-US" sz="4000" b="0" i="0" u="none" baseline="0" dirty="0">
                <a:solidFill>
                  <a:schemeClr val="tx1"/>
                </a:solidFill>
              </a:rPr>
              <a:t>Comprender las preguntas del cuestionario en línea del Censo 2020.</a:t>
            </a:r>
          </a:p>
          <a:p>
            <a:pPr marL="461963" lvl="0" indent="-461963" algn="l" rtl="0">
              <a:buNone/>
            </a:pPr>
            <a:endParaRPr lang="es-US" sz="1300" dirty="0">
              <a:solidFill>
                <a:schemeClr val="tx1"/>
              </a:solidFill>
            </a:endParaRPr>
          </a:p>
          <a:p>
            <a:pPr marL="461963" indent="-461963" algn="l" rtl="0">
              <a:buFont typeface="Wingdings" panose="05000000000000000000" pitchFamily="2" charset="2"/>
              <a:buChar char="q"/>
            </a:pPr>
            <a:r>
              <a:rPr lang="es-US" sz="4000" b="0" i="0" u="none" baseline="0" dirty="0">
                <a:solidFill>
                  <a:schemeClr val="tx1"/>
                </a:solidFill>
              </a:rPr>
              <a:t>Comprender cómo ayudar a alguien a completar el cuestionario del Censo 2020.</a:t>
            </a: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511646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444499" y="286605"/>
            <a:ext cx="8255000" cy="792896"/>
          </a:xfrm>
        </p:spPr>
        <p:txBody>
          <a:bodyPr anchor="t">
            <a:noAutofit/>
          </a:bodyPr>
          <a:lstStyle/>
          <a:p>
            <a:pPr algn="ctr" rtl="0"/>
            <a:r>
              <a:rPr lang="es-US" sz="4400" b="1" i="0" u="none" baseline="0" dirty="0">
                <a:latin typeface="Century Gothic" panose="020B0502020202020204" pitchFamily="34" charset="0"/>
              </a:rPr>
              <a:t>Video de la guía de idiomas de la USCB</a:t>
            </a: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pic>
        <p:nvPicPr>
          <p:cNvPr id="8" name="Content Placeholder 7">
            <a:extLst>
              <a:ext uri="{FF2B5EF4-FFF2-40B4-BE49-F238E27FC236}">
                <a16:creationId xmlns:a16="http://schemas.microsoft.com/office/drawing/2014/main" id="{7E6D1A09-3BED-45F6-933E-7C9C8FC34DC4}"/>
              </a:ext>
            </a:extLst>
          </p:cNvPr>
          <p:cNvPicPr>
            <a:picLocks noGrp="1" noChangeAspect="1"/>
          </p:cNvPicPr>
          <p:nvPr>
            <p:ph idx="1"/>
          </p:nvPr>
        </p:nvPicPr>
        <p:blipFill rotWithShape="1">
          <a:blip r:embed="rId3"/>
          <a:srcRect b="17921"/>
          <a:stretch/>
        </p:blipFill>
        <p:spPr>
          <a:xfrm>
            <a:off x="1571631" y="1668174"/>
            <a:ext cx="6000737" cy="3752674"/>
          </a:xfrm>
          <a:ln w="38100">
            <a:solidFill>
              <a:schemeClr val="accent1"/>
            </a:solidFill>
          </a:ln>
        </p:spPr>
      </p:pic>
      <p:sp>
        <p:nvSpPr>
          <p:cNvPr id="11" name="Rectangle 10">
            <a:extLst>
              <a:ext uri="{FF2B5EF4-FFF2-40B4-BE49-F238E27FC236}">
                <a16:creationId xmlns:a16="http://schemas.microsoft.com/office/drawing/2014/main" id="{F76F6625-6A52-45AE-997A-76D9CEF6AAD8}"/>
              </a:ext>
            </a:extLst>
          </p:cNvPr>
          <p:cNvSpPr/>
          <p:nvPr/>
        </p:nvSpPr>
        <p:spPr>
          <a:xfrm>
            <a:off x="444499" y="5634675"/>
            <a:ext cx="8255000" cy="338554"/>
          </a:xfrm>
          <a:prstGeom prst="rect">
            <a:avLst/>
          </a:prstGeom>
        </p:spPr>
        <p:txBody>
          <a:bodyPr wrap="square">
            <a:spAutoFit/>
          </a:bodyPr>
          <a:lstStyle/>
          <a:p>
            <a:pPr algn="l" rtl="0"/>
            <a:r>
              <a:rPr lang="es-US" sz="1600" b="1" i="0" u="sng" baseline="0" dirty="0">
                <a:hlinkClick r:id="rId4"/>
              </a:rPr>
              <a:t>https://www.census.gov/library/video/2019/preview-2020-census-video-language-guide.html</a:t>
            </a:r>
            <a:endParaRPr lang="es-US" sz="1600" b="1" u="sng" dirty="0"/>
          </a:p>
        </p:txBody>
      </p:sp>
    </p:spTree>
    <p:extLst>
      <p:ext uri="{BB962C8B-B14F-4D97-AF65-F5344CB8AC3E}">
        <p14:creationId xmlns:p14="http://schemas.microsoft.com/office/powerpoint/2010/main" val="2286455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635000" y="286605"/>
            <a:ext cx="8077200" cy="792896"/>
          </a:xfrm>
        </p:spPr>
        <p:txBody>
          <a:bodyPr anchor="t">
            <a:noAutofit/>
          </a:bodyPr>
          <a:lstStyle/>
          <a:p>
            <a:pPr algn="ctr" rtl="0"/>
            <a:r>
              <a:rPr lang="es-US" sz="4000" b="1" i="0" u="none" baseline="0" dirty="0">
                <a:latin typeface="Century Gothic" panose="020B0502020202020204" pitchFamily="34" charset="0"/>
              </a:rPr>
              <a:t>Revisión del formulario en línea del Censo 2020</a:t>
            </a:r>
          </a:p>
        </p:txBody>
      </p:sp>
      <p:sp>
        <p:nvSpPr>
          <p:cNvPr id="3" name="Content Placeholder 2">
            <a:extLst>
              <a:ext uri="{FF2B5EF4-FFF2-40B4-BE49-F238E27FC236}">
                <a16:creationId xmlns:a16="http://schemas.microsoft.com/office/drawing/2014/main" id="{77D41F9A-F7DC-41E2-BB76-5EBD4833F65C}"/>
              </a:ext>
            </a:extLst>
          </p:cNvPr>
          <p:cNvSpPr>
            <a:spLocks noGrp="1"/>
          </p:cNvSpPr>
          <p:nvPr>
            <p:ph idx="1"/>
          </p:nvPr>
        </p:nvSpPr>
        <p:spPr>
          <a:xfrm>
            <a:off x="723900" y="1377435"/>
            <a:ext cx="7620000" cy="2303991"/>
          </a:xfrm>
        </p:spPr>
        <p:txBody>
          <a:bodyPr>
            <a:noAutofit/>
          </a:bodyPr>
          <a:lstStyle/>
          <a:p>
            <a:pPr algn="l" rtl="0"/>
            <a:r>
              <a:rPr lang="es-US" sz="3800" b="1" i="0" u="none" baseline="0" dirty="0">
                <a:solidFill>
                  <a:schemeClr val="tx1"/>
                </a:solidFill>
              </a:rPr>
              <a:t>Para completar el cuestionario en línea, ¿qué pueden escribir las personas para comenzar/abrir su único grupo familiar?</a:t>
            </a: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5" name="Content Placeholder 2">
            <a:extLst>
              <a:ext uri="{FF2B5EF4-FFF2-40B4-BE49-F238E27FC236}">
                <a16:creationId xmlns:a16="http://schemas.microsoft.com/office/drawing/2014/main" id="{7FC853A6-AF79-4524-915E-2AB726B79131}"/>
              </a:ext>
            </a:extLst>
          </p:cNvPr>
          <p:cNvSpPr txBox="1">
            <a:spLocks/>
          </p:cNvSpPr>
          <p:nvPr/>
        </p:nvSpPr>
        <p:spPr>
          <a:xfrm>
            <a:off x="800098" y="4083638"/>
            <a:ext cx="7543801" cy="1811866"/>
          </a:xfrm>
          <a:prstGeom prst="rect">
            <a:avLst/>
          </a:prstGeom>
          <a:solidFill>
            <a:schemeClr val="accent2">
              <a:lumMod val="40000"/>
              <a:lumOff val="60000"/>
            </a:schemeClr>
          </a:solidFill>
          <a:ln w="28575">
            <a:solidFill>
              <a:schemeClr val="accent1"/>
            </a:solidFill>
            <a:prstDash val="sysDash"/>
          </a:ln>
        </p:spPr>
        <p:txBody>
          <a:bodyPr vert="horz" lIns="0" tIns="45720" rIns="0" bIns="45720" rtlCol="0" anchor="t">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entury Gothic" panose="020B0502020202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entury Gothic" panose="020B0502020202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rtl="0"/>
            <a:r>
              <a:rPr lang="es-US" sz="4000" b="1" i="0" u="none" baseline="0" dirty="0">
                <a:solidFill>
                  <a:schemeClr val="tx1"/>
                </a:solidFill>
                <a:latin typeface="Century Gothic"/>
              </a:rPr>
              <a:t>Respuesta: La identificación del censo (recibida por correo) o la dirección de su casa</a:t>
            </a:r>
          </a:p>
        </p:txBody>
      </p:sp>
    </p:spTree>
    <p:extLst>
      <p:ext uri="{BB962C8B-B14F-4D97-AF65-F5344CB8AC3E}">
        <p14:creationId xmlns:p14="http://schemas.microsoft.com/office/powerpoint/2010/main" val="193963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635000" y="286605"/>
            <a:ext cx="8077200" cy="792896"/>
          </a:xfrm>
        </p:spPr>
        <p:txBody>
          <a:bodyPr anchor="t">
            <a:noAutofit/>
          </a:bodyPr>
          <a:lstStyle/>
          <a:p>
            <a:pPr algn="ctr" rtl="0"/>
            <a:r>
              <a:rPr lang="es-US" sz="4000" b="1" i="0" u="none" baseline="0" dirty="0">
                <a:latin typeface="Century Gothic" panose="020B0502020202020204" pitchFamily="34" charset="0"/>
              </a:rPr>
              <a:t>Revisión del formulario en línea del Censo 2020</a:t>
            </a:r>
          </a:p>
        </p:txBody>
      </p:sp>
      <p:sp>
        <p:nvSpPr>
          <p:cNvPr id="3" name="Content Placeholder 2">
            <a:extLst>
              <a:ext uri="{FF2B5EF4-FFF2-40B4-BE49-F238E27FC236}">
                <a16:creationId xmlns:a16="http://schemas.microsoft.com/office/drawing/2014/main" id="{77D41F9A-F7DC-41E2-BB76-5EBD4833F65C}"/>
              </a:ext>
            </a:extLst>
          </p:cNvPr>
          <p:cNvSpPr>
            <a:spLocks noGrp="1"/>
          </p:cNvSpPr>
          <p:nvPr>
            <p:ph idx="1"/>
          </p:nvPr>
        </p:nvSpPr>
        <p:spPr>
          <a:xfrm>
            <a:off x="768348" y="1547864"/>
            <a:ext cx="7810501" cy="2697691"/>
          </a:xfrm>
        </p:spPr>
        <p:txBody>
          <a:bodyPr>
            <a:noAutofit/>
          </a:bodyPr>
          <a:lstStyle/>
          <a:p>
            <a:pPr algn="l" rtl="0"/>
            <a:r>
              <a:rPr lang="es-US" sz="3800" b="1" i="0" u="none" baseline="0" dirty="0">
                <a:solidFill>
                  <a:schemeClr val="tx1"/>
                </a:solidFill>
              </a:rPr>
              <a:t>¿Se podrá comenzar el cuestionario en línea, pausarlo y luego regresar más tarde para completarlo?</a:t>
            </a: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5" name="Content Placeholder 2">
            <a:extLst>
              <a:ext uri="{FF2B5EF4-FFF2-40B4-BE49-F238E27FC236}">
                <a16:creationId xmlns:a16="http://schemas.microsoft.com/office/drawing/2014/main" id="{7FC853A6-AF79-4524-915E-2AB726B79131}"/>
              </a:ext>
            </a:extLst>
          </p:cNvPr>
          <p:cNvSpPr txBox="1">
            <a:spLocks/>
          </p:cNvSpPr>
          <p:nvPr/>
        </p:nvSpPr>
        <p:spPr>
          <a:xfrm>
            <a:off x="838199" y="3896203"/>
            <a:ext cx="7543801" cy="978959"/>
          </a:xfrm>
          <a:prstGeom prst="rect">
            <a:avLst/>
          </a:prstGeom>
          <a:solidFill>
            <a:schemeClr val="accent2">
              <a:lumMod val="40000"/>
              <a:lumOff val="60000"/>
            </a:schemeClr>
          </a:solidFill>
          <a:ln w="28575">
            <a:solidFill>
              <a:schemeClr val="accent1"/>
            </a:solidFill>
            <a:prstDash val="sysDash"/>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entury Gothic" panose="020B0502020202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entury Gothic" panose="020B0502020202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rtl="0"/>
            <a:r>
              <a:rPr lang="es-US" sz="4000" b="1" i="0" u="none" baseline="0" dirty="0">
                <a:solidFill>
                  <a:schemeClr val="tx1"/>
                </a:solidFill>
              </a:rPr>
              <a:t>Respuesta: No</a:t>
            </a:r>
          </a:p>
        </p:txBody>
      </p:sp>
    </p:spTree>
    <p:extLst>
      <p:ext uri="{BB962C8B-B14F-4D97-AF65-F5344CB8AC3E}">
        <p14:creationId xmlns:p14="http://schemas.microsoft.com/office/powerpoint/2010/main" val="390051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635000" y="286605"/>
            <a:ext cx="8077200" cy="792896"/>
          </a:xfrm>
        </p:spPr>
        <p:txBody>
          <a:bodyPr anchor="t">
            <a:noAutofit/>
          </a:bodyPr>
          <a:lstStyle/>
          <a:p>
            <a:pPr algn="ctr" rtl="0"/>
            <a:r>
              <a:rPr lang="es-US" sz="4000" b="1" i="0" u="none" baseline="0" dirty="0">
                <a:latin typeface="Century Gothic" panose="020B0502020202020204" pitchFamily="34" charset="0"/>
              </a:rPr>
              <a:t>Revisión del formulario en línea del Censo 2020</a:t>
            </a:r>
          </a:p>
        </p:txBody>
      </p:sp>
      <p:sp>
        <p:nvSpPr>
          <p:cNvPr id="3" name="Content Placeholder 2">
            <a:extLst>
              <a:ext uri="{FF2B5EF4-FFF2-40B4-BE49-F238E27FC236}">
                <a16:creationId xmlns:a16="http://schemas.microsoft.com/office/drawing/2014/main" id="{77D41F9A-F7DC-41E2-BB76-5EBD4833F65C}"/>
              </a:ext>
            </a:extLst>
          </p:cNvPr>
          <p:cNvSpPr>
            <a:spLocks noGrp="1"/>
          </p:cNvSpPr>
          <p:nvPr>
            <p:ph idx="1"/>
          </p:nvPr>
        </p:nvSpPr>
        <p:spPr>
          <a:xfrm>
            <a:off x="800099" y="1598594"/>
            <a:ext cx="7581901" cy="1811866"/>
          </a:xfrm>
        </p:spPr>
        <p:txBody>
          <a:bodyPr>
            <a:noAutofit/>
          </a:bodyPr>
          <a:lstStyle/>
          <a:p>
            <a:pPr algn="l" rtl="0"/>
            <a:r>
              <a:rPr lang="es-US" sz="3800" b="1" i="0" u="none" baseline="0" dirty="0">
                <a:solidFill>
                  <a:schemeClr val="tx1"/>
                </a:solidFill>
              </a:rPr>
              <a:t>¿Se puede usar el botón de retroceso y avance al completar el formulario en línea?</a:t>
            </a: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5" name="Content Placeholder 2">
            <a:extLst>
              <a:ext uri="{FF2B5EF4-FFF2-40B4-BE49-F238E27FC236}">
                <a16:creationId xmlns:a16="http://schemas.microsoft.com/office/drawing/2014/main" id="{7FC853A6-AF79-4524-915E-2AB726B79131}"/>
              </a:ext>
            </a:extLst>
          </p:cNvPr>
          <p:cNvSpPr txBox="1">
            <a:spLocks/>
          </p:cNvSpPr>
          <p:nvPr/>
        </p:nvSpPr>
        <p:spPr>
          <a:xfrm>
            <a:off x="838199" y="4023783"/>
            <a:ext cx="7543801" cy="992717"/>
          </a:xfrm>
          <a:prstGeom prst="rect">
            <a:avLst/>
          </a:prstGeom>
          <a:solidFill>
            <a:schemeClr val="accent2">
              <a:lumMod val="40000"/>
              <a:lumOff val="60000"/>
            </a:schemeClr>
          </a:solidFill>
          <a:ln w="28575">
            <a:solidFill>
              <a:schemeClr val="accent1"/>
            </a:solidFill>
            <a:prstDash val="sysDash"/>
          </a:ln>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entury Gothic" panose="020B0502020202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entury Gothic" panose="020B0502020202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rtl="0"/>
            <a:r>
              <a:rPr lang="es-US" sz="4000" b="1" i="0" u="none" baseline="0" dirty="0">
                <a:solidFill>
                  <a:schemeClr val="tx1"/>
                </a:solidFill>
              </a:rPr>
              <a:t>Respuesta: No</a:t>
            </a:r>
          </a:p>
        </p:txBody>
      </p:sp>
    </p:spTree>
    <p:extLst>
      <p:ext uri="{BB962C8B-B14F-4D97-AF65-F5344CB8AC3E}">
        <p14:creationId xmlns:p14="http://schemas.microsoft.com/office/powerpoint/2010/main" val="329550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822960" y="286605"/>
            <a:ext cx="7543800" cy="792896"/>
          </a:xfrm>
        </p:spPr>
        <p:txBody>
          <a:bodyPr anchor="t">
            <a:normAutofit fontScale="90000"/>
          </a:bodyPr>
          <a:lstStyle/>
          <a:p>
            <a:pPr algn="ctr" rtl="0"/>
            <a:r>
              <a:rPr lang="es-US" sz="4800" b="1" i="0" u="none" baseline="0" dirty="0">
                <a:latin typeface="Century Gothic" panose="020B0502020202020204" pitchFamily="34" charset="0"/>
              </a:rPr>
              <a:t>Descripción general </a:t>
            </a:r>
            <a:br>
              <a:rPr lang="es-US" sz="4800" b="1" i="0" u="none" baseline="0" dirty="0">
                <a:latin typeface="Century Gothic" panose="020B0502020202020204" pitchFamily="34" charset="0"/>
              </a:rPr>
            </a:br>
            <a:r>
              <a:rPr lang="es-US" sz="4800" b="1" i="0" u="none" baseline="0" dirty="0">
                <a:latin typeface="Century Gothic" panose="020B0502020202020204" pitchFamily="34" charset="0"/>
              </a:rPr>
              <a:t>de la sección</a:t>
            </a: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7" name="Content Placeholder 2">
            <a:extLst>
              <a:ext uri="{FF2B5EF4-FFF2-40B4-BE49-F238E27FC236}">
                <a16:creationId xmlns:a16="http://schemas.microsoft.com/office/drawing/2014/main" id="{CB18F044-08DD-49A8-AE05-94305EC971F1}"/>
              </a:ext>
            </a:extLst>
          </p:cNvPr>
          <p:cNvSpPr>
            <a:spLocks noGrp="1"/>
          </p:cNvSpPr>
          <p:nvPr>
            <p:ph idx="1"/>
          </p:nvPr>
        </p:nvSpPr>
        <p:spPr>
          <a:xfrm>
            <a:off x="822959" y="1473200"/>
            <a:ext cx="7660641" cy="4319694"/>
          </a:xfrm>
        </p:spPr>
        <p:txBody>
          <a:bodyPr>
            <a:normAutofit fontScale="92500" lnSpcReduction="20000"/>
          </a:bodyPr>
          <a:lstStyle/>
          <a:p>
            <a:pPr marL="461963" lvl="0" indent="-461963" algn="l" rtl="0">
              <a:lnSpc>
                <a:spcPct val="120000"/>
              </a:lnSpc>
              <a:buClr>
                <a:srgbClr val="F27900"/>
              </a:buClr>
              <a:buFont typeface="Wingdings" panose="05000000000000000000" pitchFamily="2" charset="2"/>
              <a:buChar char="q"/>
            </a:pPr>
            <a:r>
              <a:rPr lang="es-US" sz="2400" b="0" i="0" u="none" baseline="0" dirty="0">
                <a:solidFill>
                  <a:schemeClr val="tx1"/>
                </a:solidFill>
              </a:rPr>
              <a:t>Revisar el rol de las dos organizaciones principales del Censo:</a:t>
            </a:r>
          </a:p>
          <a:p>
            <a:pPr marL="1090613" lvl="1" indent="-414338" algn="l" rtl="0">
              <a:lnSpc>
                <a:spcPct val="120000"/>
              </a:lnSpc>
              <a:buFont typeface="Wingdings" panose="05000000000000000000" pitchFamily="2" charset="2"/>
              <a:buChar char="§"/>
            </a:pPr>
            <a:r>
              <a:rPr lang="es-US" sz="2400" b="0" i="0" u="none" baseline="0" dirty="0">
                <a:solidFill>
                  <a:schemeClr val="tx1"/>
                </a:solidFill>
              </a:rPr>
              <a:t>Oficina del Censo de los EE. UU. (USCB)</a:t>
            </a:r>
          </a:p>
          <a:p>
            <a:pPr marL="1090613" lvl="1" indent="-414338" algn="l" rtl="0">
              <a:lnSpc>
                <a:spcPct val="120000"/>
              </a:lnSpc>
              <a:buFont typeface="Wingdings" panose="05000000000000000000" pitchFamily="2" charset="2"/>
              <a:buChar char="§"/>
            </a:pPr>
            <a:r>
              <a:rPr lang="es-US" sz="2400" b="0" i="0" u="none" baseline="0" dirty="0">
                <a:solidFill>
                  <a:schemeClr val="tx1"/>
                </a:solidFill>
              </a:rPr>
              <a:t>Oficina de Recuento Completo de California: Censo 2020</a:t>
            </a:r>
          </a:p>
          <a:p>
            <a:pPr marL="0" lvl="0" indent="0" algn="l" rtl="0">
              <a:lnSpc>
                <a:spcPct val="120000"/>
              </a:lnSpc>
              <a:buNone/>
            </a:pPr>
            <a:endParaRPr lang="es-US" sz="500" dirty="0">
              <a:solidFill>
                <a:schemeClr val="tx1"/>
              </a:solidFill>
            </a:endParaRPr>
          </a:p>
          <a:p>
            <a:pPr marL="461963" lvl="0" indent="-461963" algn="l" rtl="0">
              <a:lnSpc>
                <a:spcPct val="120000"/>
              </a:lnSpc>
              <a:buClr>
                <a:srgbClr val="F27900"/>
              </a:buClr>
              <a:buFont typeface="Wingdings" panose="05000000000000000000" pitchFamily="2" charset="2"/>
              <a:buChar char="q"/>
            </a:pPr>
            <a:r>
              <a:rPr lang="es-US" sz="2400" b="0" i="0" u="none" baseline="0" dirty="0">
                <a:solidFill>
                  <a:schemeClr val="tx1"/>
                </a:solidFill>
              </a:rPr>
              <a:t>Analizar la función de base de un QAC y el rol importante que desempeñan el personal y los voluntarios del QAC al ayudar y motivar a los miembros de la comunidad a participar en el Censo 2020.</a:t>
            </a:r>
          </a:p>
        </p:txBody>
      </p:sp>
    </p:spTree>
    <p:extLst>
      <p:ext uri="{BB962C8B-B14F-4D97-AF65-F5344CB8AC3E}">
        <p14:creationId xmlns:p14="http://schemas.microsoft.com/office/powerpoint/2010/main" val="2625612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635000" y="286605"/>
            <a:ext cx="8077200" cy="792896"/>
          </a:xfrm>
        </p:spPr>
        <p:txBody>
          <a:bodyPr anchor="t">
            <a:noAutofit/>
          </a:bodyPr>
          <a:lstStyle/>
          <a:p>
            <a:pPr algn="ctr" rtl="0"/>
            <a:r>
              <a:rPr lang="es-US" sz="4000" b="1" i="0" u="none" baseline="0" dirty="0">
                <a:latin typeface="Century Gothic" panose="020B0502020202020204" pitchFamily="34" charset="0"/>
              </a:rPr>
              <a:t>Revisión del formulario en línea del Censo 2020</a:t>
            </a:r>
          </a:p>
        </p:txBody>
      </p:sp>
      <p:sp>
        <p:nvSpPr>
          <p:cNvPr id="3" name="Content Placeholder 2">
            <a:extLst>
              <a:ext uri="{FF2B5EF4-FFF2-40B4-BE49-F238E27FC236}">
                <a16:creationId xmlns:a16="http://schemas.microsoft.com/office/drawing/2014/main" id="{77D41F9A-F7DC-41E2-BB76-5EBD4833F65C}"/>
              </a:ext>
            </a:extLst>
          </p:cNvPr>
          <p:cNvSpPr>
            <a:spLocks noGrp="1"/>
          </p:cNvSpPr>
          <p:nvPr>
            <p:ph idx="1"/>
          </p:nvPr>
        </p:nvSpPr>
        <p:spPr>
          <a:xfrm>
            <a:off x="800099" y="1488391"/>
            <a:ext cx="7543801" cy="1811866"/>
          </a:xfrm>
        </p:spPr>
        <p:txBody>
          <a:bodyPr>
            <a:normAutofit/>
          </a:bodyPr>
          <a:lstStyle/>
          <a:p>
            <a:pPr algn="l" rtl="0"/>
            <a:r>
              <a:rPr lang="es-US" sz="3800" b="1" i="0" u="none" baseline="0" dirty="0">
                <a:solidFill>
                  <a:schemeClr val="tx1"/>
                </a:solidFill>
              </a:rPr>
              <a:t>¿A quién se debe censar en el grupo familiar?</a:t>
            </a: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5" name="Content Placeholder 2">
            <a:extLst>
              <a:ext uri="{FF2B5EF4-FFF2-40B4-BE49-F238E27FC236}">
                <a16:creationId xmlns:a16="http://schemas.microsoft.com/office/drawing/2014/main" id="{7FC853A6-AF79-4524-915E-2AB726B79131}"/>
              </a:ext>
            </a:extLst>
          </p:cNvPr>
          <p:cNvSpPr txBox="1">
            <a:spLocks/>
          </p:cNvSpPr>
          <p:nvPr/>
        </p:nvSpPr>
        <p:spPr>
          <a:xfrm>
            <a:off x="838199" y="2990236"/>
            <a:ext cx="7381569" cy="2879622"/>
          </a:xfrm>
          <a:prstGeom prst="rect">
            <a:avLst/>
          </a:prstGeom>
          <a:solidFill>
            <a:schemeClr val="accent2">
              <a:lumMod val="40000"/>
              <a:lumOff val="60000"/>
            </a:schemeClr>
          </a:solidFill>
          <a:ln w="28575">
            <a:solidFill>
              <a:schemeClr val="accent1"/>
            </a:solidFill>
            <a:prstDash val="sysDash"/>
          </a:ln>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entury Gothic" panose="020B0502020202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entury Gothic" panose="020B0502020202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rtl="0"/>
            <a:r>
              <a:rPr lang="es-US" sz="3800" b="1" i="0" u="none" baseline="0" dirty="0">
                <a:solidFill>
                  <a:schemeClr val="tx1"/>
                </a:solidFill>
              </a:rPr>
              <a:t>Respuesta: A todos los que vivan o se queden con usted </a:t>
            </a:r>
            <a:r>
              <a:rPr lang="es-US" sz="3800" b="1" dirty="0">
                <a:solidFill>
                  <a:schemeClr val="tx1"/>
                </a:solidFill>
              </a:rPr>
              <a:t>el</a:t>
            </a:r>
            <a:r>
              <a:rPr lang="es-US" sz="3800" b="1" i="0" u="none" baseline="0" dirty="0">
                <a:solidFill>
                  <a:schemeClr val="tx1"/>
                </a:solidFill>
              </a:rPr>
              <a:t> 1ro de abril. </a:t>
            </a:r>
            <a:endParaRPr lang="es-US" sz="3800" dirty="0">
              <a:solidFill>
                <a:schemeClr val="tx1"/>
              </a:solidFill>
            </a:endParaRPr>
          </a:p>
          <a:p>
            <a:pPr algn="l" rtl="0"/>
            <a:r>
              <a:rPr lang="es-US" sz="1900" b="1" i="0" u="none" baseline="0" dirty="0">
                <a:solidFill>
                  <a:schemeClr val="tx1"/>
                </a:solidFill>
              </a:rPr>
              <a:t>Incluya a bebés y niños (todas las edades), familiares cercanos o lejanos, personas que no están relacionadas con usted y personas que se quedan con usted sin un lugar permanente para vivir.</a:t>
            </a:r>
          </a:p>
        </p:txBody>
      </p:sp>
    </p:spTree>
    <p:extLst>
      <p:ext uri="{BB962C8B-B14F-4D97-AF65-F5344CB8AC3E}">
        <p14:creationId xmlns:p14="http://schemas.microsoft.com/office/powerpoint/2010/main" val="418060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635000" y="286605"/>
            <a:ext cx="8077200" cy="792896"/>
          </a:xfrm>
        </p:spPr>
        <p:txBody>
          <a:bodyPr anchor="t">
            <a:noAutofit/>
          </a:bodyPr>
          <a:lstStyle/>
          <a:p>
            <a:pPr algn="ctr" rtl="0"/>
            <a:r>
              <a:rPr lang="es-US" sz="4000" b="1" i="0" u="none" baseline="0" dirty="0">
                <a:latin typeface="Century Gothic" panose="020B0502020202020204" pitchFamily="34" charset="0"/>
              </a:rPr>
              <a:t>Revisión del formulario en línea del Censo 2020</a:t>
            </a:r>
          </a:p>
        </p:txBody>
      </p:sp>
      <p:sp>
        <p:nvSpPr>
          <p:cNvPr id="3" name="Content Placeholder 2">
            <a:extLst>
              <a:ext uri="{FF2B5EF4-FFF2-40B4-BE49-F238E27FC236}">
                <a16:creationId xmlns:a16="http://schemas.microsoft.com/office/drawing/2014/main" id="{77D41F9A-F7DC-41E2-BB76-5EBD4833F65C}"/>
              </a:ext>
            </a:extLst>
          </p:cNvPr>
          <p:cNvSpPr>
            <a:spLocks noGrp="1"/>
          </p:cNvSpPr>
          <p:nvPr>
            <p:ph idx="1"/>
          </p:nvPr>
        </p:nvSpPr>
        <p:spPr>
          <a:xfrm>
            <a:off x="800099" y="1453875"/>
            <a:ext cx="7543801" cy="1811866"/>
          </a:xfrm>
        </p:spPr>
        <p:txBody>
          <a:bodyPr>
            <a:normAutofit/>
          </a:bodyPr>
          <a:lstStyle/>
          <a:p>
            <a:pPr algn="l" rtl="0"/>
            <a:r>
              <a:rPr lang="es-US" sz="3800" b="1" i="0" u="none" baseline="0" dirty="0">
                <a:solidFill>
                  <a:schemeClr val="tx1"/>
                </a:solidFill>
              </a:rPr>
              <a:t>¿A quién no se debe censar en el grupo familiar?</a:t>
            </a: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5" name="Content Placeholder 2">
            <a:extLst>
              <a:ext uri="{FF2B5EF4-FFF2-40B4-BE49-F238E27FC236}">
                <a16:creationId xmlns:a16="http://schemas.microsoft.com/office/drawing/2014/main" id="{7FC853A6-AF79-4524-915E-2AB726B79131}"/>
              </a:ext>
            </a:extLst>
          </p:cNvPr>
          <p:cNvSpPr txBox="1">
            <a:spLocks/>
          </p:cNvSpPr>
          <p:nvPr/>
        </p:nvSpPr>
        <p:spPr>
          <a:xfrm>
            <a:off x="641349" y="2989007"/>
            <a:ext cx="7912101" cy="2969342"/>
          </a:xfrm>
          <a:prstGeom prst="rect">
            <a:avLst/>
          </a:prstGeom>
          <a:solidFill>
            <a:schemeClr val="accent2">
              <a:lumMod val="40000"/>
              <a:lumOff val="60000"/>
            </a:schemeClr>
          </a:solidFill>
          <a:ln w="28575">
            <a:solidFill>
              <a:schemeClr val="accent1"/>
            </a:solidFill>
            <a:prstDash val="sysDash"/>
          </a:ln>
        </p:spPr>
        <p:txBody>
          <a:bodyPr vert="horz" lIns="0" tIns="45720" rIns="0" bIns="45720" rtlCol="0">
            <a:normAutofit fontScale="850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entury Gothic" panose="020B0502020202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entury Gothic" panose="020B0502020202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rtl="0"/>
            <a:r>
              <a:rPr lang="es-US" sz="4300" b="1" i="0" u="none" baseline="0" dirty="0">
                <a:solidFill>
                  <a:schemeClr val="tx1"/>
                </a:solidFill>
              </a:rPr>
              <a:t>Respuesta: A cualquier persona que viva lejos de la dirección la mayor parte del año.</a:t>
            </a:r>
          </a:p>
          <a:p>
            <a:pPr algn="l" rtl="0"/>
            <a:r>
              <a:rPr lang="es-US" sz="2400" b="1" i="0" u="none" baseline="0" dirty="0">
                <a:solidFill>
                  <a:schemeClr val="tx1"/>
                </a:solidFill>
              </a:rPr>
              <a:t>No incluya estudiantes universitarios, personal de las fuerzas armadas, personas que viven en asilos para ancianos, instituciones mentales, cárceles o centros penitenciarios ni personas que van de visita y que generalmente viven y duermen en otro lugar.</a:t>
            </a:r>
          </a:p>
        </p:txBody>
      </p:sp>
    </p:spTree>
    <p:extLst>
      <p:ext uri="{BB962C8B-B14F-4D97-AF65-F5344CB8AC3E}">
        <p14:creationId xmlns:p14="http://schemas.microsoft.com/office/powerpoint/2010/main" val="221712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360849" y="286605"/>
            <a:ext cx="8429195" cy="792896"/>
          </a:xfrm>
        </p:spPr>
        <p:txBody>
          <a:bodyPr anchor="t">
            <a:noAutofit/>
          </a:bodyPr>
          <a:lstStyle/>
          <a:p>
            <a:r>
              <a:rPr lang="es-US" sz="3800" b="1" i="0" u="none" baseline="0" dirty="0">
                <a:latin typeface="Century Gothic" panose="020B0502020202020204" pitchFamily="34" charset="0"/>
              </a:rPr>
              <a:t>Opciones del </a:t>
            </a:r>
            <a:r>
              <a:rPr lang="es-MX" sz="3800" b="1" dirty="0"/>
              <a:t>Centro de Atención Telefónica de Idiomas de la USCB.</a:t>
            </a:r>
            <a:endParaRPr lang="es-US" sz="3800" b="1" i="0" u="none" baseline="0"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6" name="Content Placeholder 5">
            <a:extLst>
              <a:ext uri="{FF2B5EF4-FFF2-40B4-BE49-F238E27FC236}">
                <a16:creationId xmlns:a16="http://schemas.microsoft.com/office/drawing/2014/main" id="{775B92AC-98A0-4A31-93DA-03A8BE4E1E92}"/>
              </a:ext>
            </a:extLst>
          </p:cNvPr>
          <p:cNvSpPr>
            <a:spLocks noGrp="1"/>
          </p:cNvSpPr>
          <p:nvPr>
            <p:ph idx="1"/>
          </p:nvPr>
        </p:nvSpPr>
        <p:spPr>
          <a:xfrm>
            <a:off x="258060" y="1539240"/>
            <a:ext cx="4517140" cy="2788919"/>
          </a:xfrm>
        </p:spPr>
        <p:txBody>
          <a:bodyPr>
            <a:noAutofit/>
          </a:bodyPr>
          <a:lstStyle/>
          <a:p>
            <a:pPr algn="l" rtl="0"/>
            <a:r>
              <a:rPr lang="es-US" sz="3000" b="1" i="0" u="none" baseline="0" dirty="0">
                <a:solidFill>
                  <a:schemeClr val="tx1"/>
                </a:solidFill>
              </a:rPr>
              <a:t>Hay diferentes números gratuitos de la USCB para los 13 idiomas distintos del inglés que están disponibles a través del Centro de Atención Telefónica </a:t>
            </a:r>
            <a:r>
              <a:rPr lang="es-US" sz="3100" b="1" i="0" u="none" baseline="0" dirty="0">
                <a:solidFill>
                  <a:schemeClr val="tx1"/>
                </a:solidFill>
              </a:rPr>
              <a:t>de la USCB.</a:t>
            </a:r>
          </a:p>
        </p:txBody>
      </p:sp>
      <p:pic>
        <p:nvPicPr>
          <p:cNvPr id="8" name="Picture 7">
            <a:extLst>
              <a:ext uri="{FF2B5EF4-FFF2-40B4-BE49-F238E27FC236}">
                <a16:creationId xmlns:a16="http://schemas.microsoft.com/office/drawing/2014/main" id="{CA049B8D-89FE-4FE5-8DEA-A152D3619FB2}"/>
              </a:ext>
            </a:extLst>
          </p:cNvPr>
          <p:cNvPicPr>
            <a:picLocks noChangeAspect="1"/>
          </p:cNvPicPr>
          <p:nvPr/>
        </p:nvPicPr>
        <p:blipFill>
          <a:blip r:embed="rId3"/>
          <a:stretch>
            <a:fillRect/>
          </a:stretch>
        </p:blipFill>
        <p:spPr>
          <a:xfrm>
            <a:off x="5012966" y="1572916"/>
            <a:ext cx="3872974" cy="3291840"/>
          </a:xfrm>
          <a:prstGeom prst="rect">
            <a:avLst/>
          </a:prstGeom>
          <a:ln w="38100">
            <a:solidFill>
              <a:schemeClr val="accent1"/>
            </a:solidFill>
          </a:ln>
        </p:spPr>
      </p:pic>
      <p:sp>
        <p:nvSpPr>
          <p:cNvPr id="9" name="Rectangle 8">
            <a:extLst>
              <a:ext uri="{FF2B5EF4-FFF2-40B4-BE49-F238E27FC236}">
                <a16:creationId xmlns:a16="http://schemas.microsoft.com/office/drawing/2014/main" id="{6F5998A5-1341-4296-B685-7C08607F6A58}"/>
              </a:ext>
            </a:extLst>
          </p:cNvPr>
          <p:cNvSpPr/>
          <p:nvPr/>
        </p:nvSpPr>
        <p:spPr>
          <a:xfrm>
            <a:off x="258060" y="5078346"/>
            <a:ext cx="8563857" cy="1261884"/>
          </a:xfrm>
          <a:prstGeom prst="rect">
            <a:avLst/>
          </a:prstGeom>
          <a:solidFill>
            <a:schemeClr val="accent2">
              <a:lumMod val="40000"/>
              <a:lumOff val="60000"/>
            </a:schemeClr>
          </a:solidFill>
          <a:ln w="19050">
            <a:solidFill>
              <a:schemeClr val="accent1"/>
            </a:solidFill>
            <a:prstDash val="sysDash"/>
          </a:ln>
        </p:spPr>
        <p:txBody>
          <a:bodyPr wrap="square">
            <a:spAutoFit/>
          </a:bodyPr>
          <a:lstStyle/>
          <a:p>
            <a:r>
              <a:rPr lang="es-US" sz="1900" b="1" i="0" u="none" baseline="0" dirty="0">
                <a:latin typeface="Century Gothic" panose="020B0502020202020204" pitchFamily="34" charset="0"/>
                <a:ea typeface="Times New Roman" panose="02020603050405020304" pitchFamily="18" charset="0"/>
                <a:cs typeface="Times New Roman" panose="02020603050405020304" pitchFamily="18" charset="0"/>
              </a:rPr>
              <a:t>Nota: El número de teléfono de texto (TT) o teletipo (TTY) del </a:t>
            </a:r>
            <a:r>
              <a:rPr lang="es-MX" sz="1900" b="1" dirty="0">
                <a:latin typeface="Century Gothic" panose="020B0502020202020204" pitchFamily="34" charset="0"/>
              </a:rPr>
              <a:t>Centro de Atención Telefónica de Idiomas de la USCB </a:t>
            </a:r>
            <a:r>
              <a:rPr lang="es-US" sz="1900" b="1" i="0" u="none" baseline="0" dirty="0">
                <a:latin typeface="Century Gothic" panose="020B0502020202020204" pitchFamily="34" charset="0"/>
                <a:ea typeface="Times New Roman" panose="02020603050405020304" pitchFamily="18" charset="0"/>
                <a:cs typeface="Times New Roman" panose="02020603050405020304" pitchFamily="18" charset="0"/>
              </a:rPr>
              <a:t>ofrece adaptaciones para personas sordas, con problemas de audición o con dificultades del habla.</a:t>
            </a:r>
            <a:endParaRPr lang="es-US" sz="1900" b="1" dirty="0"/>
          </a:p>
        </p:txBody>
      </p:sp>
    </p:spTree>
    <p:extLst>
      <p:ext uri="{BB962C8B-B14F-4D97-AF65-F5344CB8AC3E}">
        <p14:creationId xmlns:p14="http://schemas.microsoft.com/office/powerpoint/2010/main" val="2939865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488662" y="286605"/>
            <a:ext cx="8001510" cy="792896"/>
          </a:xfrm>
        </p:spPr>
        <p:txBody>
          <a:bodyPr anchor="t">
            <a:normAutofit fontScale="90000"/>
          </a:bodyPr>
          <a:lstStyle/>
          <a:p>
            <a:pPr algn="ctr" rtl="0"/>
            <a:r>
              <a:rPr lang="es-US" sz="4800" b="1" i="0" u="none" baseline="0" dirty="0">
                <a:latin typeface="Century Gothic" panose="020B0502020202020204" pitchFamily="34" charset="0"/>
              </a:rPr>
              <a:t>Opciones en línea de la USCB</a:t>
            </a: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6" name="Content Placeholder 5">
            <a:extLst>
              <a:ext uri="{FF2B5EF4-FFF2-40B4-BE49-F238E27FC236}">
                <a16:creationId xmlns:a16="http://schemas.microsoft.com/office/drawing/2014/main" id="{775B92AC-98A0-4A31-93DA-03A8BE4E1E92}"/>
              </a:ext>
            </a:extLst>
          </p:cNvPr>
          <p:cNvSpPr>
            <a:spLocks noGrp="1"/>
          </p:cNvSpPr>
          <p:nvPr>
            <p:ph idx="1"/>
          </p:nvPr>
        </p:nvSpPr>
        <p:spPr>
          <a:xfrm>
            <a:off x="319530" y="1173481"/>
            <a:ext cx="8504940" cy="1912619"/>
          </a:xfrm>
        </p:spPr>
        <p:txBody>
          <a:bodyPr>
            <a:noAutofit/>
          </a:bodyPr>
          <a:lstStyle/>
          <a:p>
            <a:pPr algn="l" rtl="0"/>
            <a:r>
              <a:rPr lang="es-US" sz="3600" b="1" i="0" u="none" baseline="0" dirty="0">
                <a:solidFill>
                  <a:schemeClr val="tx1"/>
                </a:solidFill>
              </a:rPr>
              <a:t>El cuestionario del Censo 2020 se puede completar en línea en los siguientes idiomas distintos del inglés:</a:t>
            </a:r>
          </a:p>
        </p:txBody>
      </p:sp>
      <p:sp>
        <p:nvSpPr>
          <p:cNvPr id="7" name="Content Placeholder 5">
            <a:extLst>
              <a:ext uri="{FF2B5EF4-FFF2-40B4-BE49-F238E27FC236}">
                <a16:creationId xmlns:a16="http://schemas.microsoft.com/office/drawing/2014/main" id="{74473B59-2098-4B25-90BD-B2BA394BD280}"/>
              </a:ext>
            </a:extLst>
          </p:cNvPr>
          <p:cNvSpPr txBox="1">
            <a:spLocks/>
          </p:cNvSpPr>
          <p:nvPr/>
        </p:nvSpPr>
        <p:spPr>
          <a:xfrm>
            <a:off x="713230" y="2885621"/>
            <a:ext cx="3541270" cy="335007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entury Gothic" panose="020B0502020202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entury Gothic" panose="020B0502020202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lgn="l" rtl="0">
              <a:buClr>
                <a:srgbClr val="F27900"/>
              </a:buClr>
              <a:buFont typeface="Wingdings" panose="05000000000000000000" pitchFamily="2" charset="2"/>
              <a:buChar char="q"/>
            </a:pPr>
            <a:r>
              <a:rPr lang="es-US" sz="2500" b="1" i="0" u="none" baseline="0" dirty="0">
                <a:solidFill>
                  <a:schemeClr val="tx1"/>
                </a:solidFill>
              </a:rPr>
              <a:t>Español</a:t>
            </a:r>
          </a:p>
          <a:p>
            <a:pPr marL="342900" indent="-342900" algn="l" rtl="0">
              <a:buClr>
                <a:srgbClr val="F27900"/>
              </a:buClr>
              <a:buFont typeface="Wingdings" panose="05000000000000000000" pitchFamily="2" charset="2"/>
              <a:buChar char="q"/>
            </a:pPr>
            <a:r>
              <a:rPr lang="es-US" sz="2500" b="1" i="0" u="none" baseline="0" dirty="0">
                <a:solidFill>
                  <a:schemeClr val="tx1"/>
                </a:solidFill>
              </a:rPr>
              <a:t>Chino</a:t>
            </a:r>
            <a:r>
              <a:rPr lang="es-US" sz="2500" b="0" i="0" u="none" baseline="0" dirty="0">
                <a:solidFill>
                  <a:schemeClr val="tx1"/>
                </a:solidFill>
              </a:rPr>
              <a:t> (cantonés</a:t>
            </a:r>
            <a:br>
              <a:rPr lang="es-US" sz="2500" dirty="0">
                <a:solidFill>
                  <a:schemeClr val="tx1"/>
                </a:solidFill>
              </a:rPr>
            </a:br>
            <a:r>
              <a:rPr lang="es-US" sz="2500" b="0" i="0" u="none" baseline="0" dirty="0">
                <a:solidFill>
                  <a:schemeClr val="tx1"/>
                </a:solidFill>
              </a:rPr>
              <a:t> y mandarín)</a:t>
            </a:r>
            <a:endParaRPr lang="es-US" sz="2500" b="1" dirty="0">
              <a:solidFill>
                <a:schemeClr val="tx1"/>
              </a:solidFill>
            </a:endParaRPr>
          </a:p>
          <a:p>
            <a:pPr marL="342900" indent="-342900" algn="l" rtl="0">
              <a:buClr>
                <a:srgbClr val="F27900"/>
              </a:buClr>
              <a:buFont typeface="Wingdings" panose="05000000000000000000" pitchFamily="2" charset="2"/>
              <a:buChar char="q"/>
            </a:pPr>
            <a:r>
              <a:rPr lang="es-US" sz="2500" b="1" i="0" u="none" baseline="0" dirty="0">
                <a:solidFill>
                  <a:schemeClr val="tx1"/>
                </a:solidFill>
              </a:rPr>
              <a:t>Vietnamita</a:t>
            </a:r>
          </a:p>
          <a:p>
            <a:pPr marL="342900" indent="-342900" algn="l" rtl="0">
              <a:buClr>
                <a:srgbClr val="F27900"/>
              </a:buClr>
              <a:buFont typeface="Wingdings" panose="05000000000000000000" pitchFamily="2" charset="2"/>
              <a:buChar char="q"/>
            </a:pPr>
            <a:r>
              <a:rPr lang="es-US" sz="2500" b="1" i="0" u="none" baseline="0" dirty="0">
                <a:solidFill>
                  <a:schemeClr val="tx1"/>
                </a:solidFill>
              </a:rPr>
              <a:t>Coreano</a:t>
            </a:r>
          </a:p>
          <a:p>
            <a:pPr marL="342900" indent="-342900" algn="l" rtl="0">
              <a:buClr>
                <a:srgbClr val="F27900"/>
              </a:buClr>
              <a:buFont typeface="Wingdings" panose="05000000000000000000" pitchFamily="2" charset="2"/>
              <a:buChar char="q"/>
            </a:pPr>
            <a:r>
              <a:rPr lang="es-US" sz="2500" b="1" i="0" u="none" baseline="0" dirty="0">
                <a:solidFill>
                  <a:schemeClr val="tx1"/>
                </a:solidFill>
              </a:rPr>
              <a:t>Ruso</a:t>
            </a:r>
          </a:p>
          <a:p>
            <a:pPr marL="342900" indent="-342900" algn="l" rtl="0">
              <a:buClr>
                <a:srgbClr val="F27900"/>
              </a:buClr>
              <a:buFont typeface="Wingdings" panose="05000000000000000000" pitchFamily="2" charset="2"/>
              <a:buChar char="q"/>
            </a:pPr>
            <a:r>
              <a:rPr lang="es-US" sz="2500" b="1" i="0" u="none" baseline="0" dirty="0">
                <a:solidFill>
                  <a:schemeClr val="tx1"/>
                </a:solidFill>
              </a:rPr>
              <a:t>Árabe</a:t>
            </a:r>
          </a:p>
        </p:txBody>
      </p:sp>
      <p:sp>
        <p:nvSpPr>
          <p:cNvPr id="9" name="Content Placeholder 5">
            <a:extLst>
              <a:ext uri="{FF2B5EF4-FFF2-40B4-BE49-F238E27FC236}">
                <a16:creationId xmlns:a16="http://schemas.microsoft.com/office/drawing/2014/main" id="{187E2B39-56EC-416F-8392-20C8EACFFBF0}"/>
              </a:ext>
            </a:extLst>
          </p:cNvPr>
          <p:cNvSpPr txBox="1">
            <a:spLocks/>
          </p:cNvSpPr>
          <p:nvPr/>
        </p:nvSpPr>
        <p:spPr>
          <a:xfrm>
            <a:off x="5018530" y="2885621"/>
            <a:ext cx="3541270" cy="335007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entury Gothic" panose="020B0502020202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entury Gothic" panose="020B0502020202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lgn="l" rtl="0">
              <a:buClr>
                <a:srgbClr val="F27900"/>
              </a:buClr>
              <a:buFont typeface="Wingdings" panose="05000000000000000000" pitchFamily="2" charset="2"/>
              <a:buChar char="q"/>
            </a:pPr>
            <a:r>
              <a:rPr lang="es-US" sz="2500" b="1" i="0" u="none" baseline="0" dirty="0">
                <a:solidFill>
                  <a:schemeClr val="tx1"/>
                </a:solidFill>
              </a:rPr>
              <a:t>Tagalo</a:t>
            </a:r>
          </a:p>
          <a:p>
            <a:pPr marL="342900" indent="-342900" algn="l" rtl="0">
              <a:buClr>
                <a:srgbClr val="F27900"/>
              </a:buClr>
              <a:buFont typeface="Wingdings" panose="05000000000000000000" pitchFamily="2" charset="2"/>
              <a:buChar char="q"/>
            </a:pPr>
            <a:r>
              <a:rPr lang="es-US" sz="2500" b="1" i="0" u="none" baseline="0" dirty="0">
                <a:solidFill>
                  <a:schemeClr val="tx1"/>
                </a:solidFill>
              </a:rPr>
              <a:t>Polaco</a:t>
            </a:r>
          </a:p>
          <a:p>
            <a:pPr marL="342900" indent="-342900" algn="l" rtl="0">
              <a:buClr>
                <a:srgbClr val="F27900"/>
              </a:buClr>
              <a:buFont typeface="Wingdings" panose="05000000000000000000" pitchFamily="2" charset="2"/>
              <a:buChar char="q"/>
            </a:pPr>
            <a:r>
              <a:rPr lang="es-US" sz="2500" b="1" i="0" u="none" baseline="0" dirty="0">
                <a:solidFill>
                  <a:schemeClr val="tx1"/>
                </a:solidFill>
              </a:rPr>
              <a:t>Francés</a:t>
            </a:r>
          </a:p>
          <a:p>
            <a:pPr marL="342900" indent="-342900" algn="l" rtl="0">
              <a:buClr>
                <a:srgbClr val="F27900"/>
              </a:buClr>
              <a:buFont typeface="Wingdings" panose="05000000000000000000" pitchFamily="2" charset="2"/>
              <a:buChar char="q"/>
            </a:pPr>
            <a:r>
              <a:rPr lang="es-US" sz="2500" b="1" i="0" u="none" baseline="0" dirty="0">
                <a:solidFill>
                  <a:schemeClr val="tx1"/>
                </a:solidFill>
              </a:rPr>
              <a:t>Criollo haitiano</a:t>
            </a:r>
          </a:p>
          <a:p>
            <a:pPr marL="342900" indent="-342900" algn="l" rtl="0">
              <a:buClr>
                <a:srgbClr val="F27900"/>
              </a:buClr>
              <a:buFont typeface="Wingdings" panose="05000000000000000000" pitchFamily="2" charset="2"/>
              <a:buChar char="q"/>
            </a:pPr>
            <a:r>
              <a:rPr lang="es-US" sz="2500" b="1" i="0" u="none" baseline="0" dirty="0">
                <a:solidFill>
                  <a:schemeClr val="tx1"/>
                </a:solidFill>
              </a:rPr>
              <a:t>Portugués</a:t>
            </a:r>
          </a:p>
          <a:p>
            <a:pPr marL="342900" indent="-342900" algn="l" rtl="0">
              <a:buClr>
                <a:srgbClr val="F27900"/>
              </a:buClr>
              <a:buFont typeface="Wingdings" panose="05000000000000000000" pitchFamily="2" charset="2"/>
              <a:buChar char="q"/>
            </a:pPr>
            <a:r>
              <a:rPr lang="es-US" sz="2500" b="1" i="0" u="none" baseline="0" dirty="0">
                <a:solidFill>
                  <a:schemeClr val="tx1"/>
                </a:solidFill>
              </a:rPr>
              <a:t>Japonés</a:t>
            </a:r>
          </a:p>
        </p:txBody>
      </p:sp>
    </p:spTree>
    <p:extLst>
      <p:ext uri="{BB962C8B-B14F-4D97-AF65-F5344CB8AC3E}">
        <p14:creationId xmlns:p14="http://schemas.microsoft.com/office/powerpoint/2010/main" val="76541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473709" y="172305"/>
            <a:ext cx="8242300" cy="792896"/>
          </a:xfrm>
        </p:spPr>
        <p:txBody>
          <a:bodyPr anchor="t">
            <a:normAutofit fontScale="90000"/>
          </a:bodyPr>
          <a:lstStyle/>
          <a:p>
            <a:pPr algn="ctr" rtl="0"/>
            <a:r>
              <a:rPr lang="es-US" sz="4800" b="1" i="0" u="none" baseline="0" dirty="0">
                <a:latin typeface="Century Gothic" panose="020B0502020202020204" pitchFamily="34" charset="0"/>
              </a:rPr>
              <a:t>Opciones de la guía de idiomas de la USCB</a:t>
            </a: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5" name="Content Placeholder 5">
            <a:extLst>
              <a:ext uri="{FF2B5EF4-FFF2-40B4-BE49-F238E27FC236}">
                <a16:creationId xmlns:a16="http://schemas.microsoft.com/office/drawing/2014/main" id="{D160DAC7-62AF-4453-B364-EEF3A6CE8930}"/>
              </a:ext>
            </a:extLst>
          </p:cNvPr>
          <p:cNvSpPr txBox="1">
            <a:spLocks/>
          </p:cNvSpPr>
          <p:nvPr/>
        </p:nvSpPr>
        <p:spPr>
          <a:xfrm>
            <a:off x="258060" y="1241730"/>
            <a:ext cx="8457949" cy="172720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entury Gothic" panose="020B0502020202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entury Gothic" panose="020B0502020202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rtl="0"/>
            <a:r>
              <a:rPr lang="es-US" sz="1700" b="1" i="0" u="none" baseline="0" dirty="0">
                <a:solidFill>
                  <a:schemeClr val="tx1"/>
                </a:solidFill>
              </a:rPr>
              <a:t>Las guías de idiomas de la USCB (tanto en formato impreso como en video) son descripciones generales del cuestionario del Censo 2020 escrito en 59 idiomas distintos del inglés, determinadas por las estimaciones de 5 años de la Encuesta de la Comunidad Americana (American Community Survey, ACS) de 2016 que identificó grupos lingüísticos con una gran cantidad de grupos familiares en los que se habla inglés de manera limitada.</a:t>
            </a:r>
          </a:p>
        </p:txBody>
      </p:sp>
      <p:sp>
        <p:nvSpPr>
          <p:cNvPr id="6" name="Rectangle 5">
            <a:extLst>
              <a:ext uri="{FF2B5EF4-FFF2-40B4-BE49-F238E27FC236}">
                <a16:creationId xmlns:a16="http://schemas.microsoft.com/office/drawing/2014/main" id="{4C57466A-577F-4844-8337-25D7508B06DC}"/>
              </a:ext>
            </a:extLst>
          </p:cNvPr>
          <p:cNvSpPr/>
          <p:nvPr/>
        </p:nvSpPr>
        <p:spPr>
          <a:xfrm>
            <a:off x="258060" y="4740360"/>
            <a:ext cx="8563857" cy="969496"/>
          </a:xfrm>
          <a:prstGeom prst="rect">
            <a:avLst/>
          </a:prstGeom>
          <a:noFill/>
          <a:ln w="19050">
            <a:noFill/>
            <a:prstDash val="sysDash"/>
          </a:ln>
        </p:spPr>
        <p:txBody>
          <a:bodyPr wrap="square">
            <a:spAutoFit/>
          </a:bodyPr>
          <a:lstStyle/>
          <a:p>
            <a:pPr algn="l" rtl="0"/>
            <a:r>
              <a:rPr lang="es-US" sz="1900" b="1" i="0" u="none" baseline="0" dirty="0">
                <a:latin typeface="Century Gothic" panose="020B0502020202020204" pitchFamily="34" charset="0"/>
                <a:ea typeface="Times New Roman" panose="02020603050405020304" pitchFamily="18" charset="0"/>
                <a:cs typeface="Times New Roman" panose="02020603050405020304" pitchFamily="18" charset="0"/>
              </a:rPr>
              <a:t>Nota: La guía de idiomas de la USCB en lenguaje de señas americano (ASL) en formato de video ofrece adaptaciones para personas sordas, con problemas de audición o con dificultades del habla.</a:t>
            </a:r>
            <a:endParaRPr lang="es-US" sz="1900" b="1" dirty="0"/>
          </a:p>
        </p:txBody>
      </p:sp>
      <p:pic>
        <p:nvPicPr>
          <p:cNvPr id="7" name="Picture 6">
            <a:extLst>
              <a:ext uri="{FF2B5EF4-FFF2-40B4-BE49-F238E27FC236}">
                <a16:creationId xmlns:a16="http://schemas.microsoft.com/office/drawing/2014/main" id="{BA307EBA-CA18-438A-B84A-80FB058A89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59" y="2794241"/>
            <a:ext cx="7498080" cy="1941242"/>
          </a:xfrm>
          <a:prstGeom prst="rect">
            <a:avLst/>
          </a:prstGeom>
          <a:ln w="19050">
            <a:solidFill>
              <a:srgbClr val="F27900"/>
            </a:solidFill>
          </a:ln>
        </p:spPr>
      </p:pic>
      <p:sp>
        <p:nvSpPr>
          <p:cNvPr id="8" name="Rectangle 7">
            <a:extLst>
              <a:ext uri="{FF2B5EF4-FFF2-40B4-BE49-F238E27FC236}">
                <a16:creationId xmlns:a16="http://schemas.microsoft.com/office/drawing/2014/main" id="{0548EF52-6D07-4B6C-9464-BB6924F58752}"/>
              </a:ext>
            </a:extLst>
          </p:cNvPr>
          <p:cNvSpPr/>
          <p:nvPr/>
        </p:nvSpPr>
        <p:spPr>
          <a:xfrm>
            <a:off x="205105" y="5734398"/>
            <a:ext cx="8563857" cy="553998"/>
          </a:xfrm>
          <a:prstGeom prst="rect">
            <a:avLst/>
          </a:prstGeom>
        </p:spPr>
        <p:txBody>
          <a:bodyPr wrap="square">
            <a:spAutoFit/>
          </a:bodyPr>
          <a:lstStyle/>
          <a:p>
            <a:pPr algn="l" rtl="0"/>
            <a:r>
              <a:rPr lang="es-US" sz="1000" b="1" i="0" u="none" baseline="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URL de las guías impresas:</a:t>
            </a:r>
            <a:r>
              <a:rPr lang="es-US" sz="1000" b="0" i="0" u="none" baseline="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a:t>
            </a:r>
            <a:r>
              <a:rPr lang="es-US" sz="1000" b="1" i="0" u="sng" baseline="0" dirty="0">
                <a:solidFill>
                  <a:srgbClr val="0563C1"/>
                </a:solidFill>
                <a:latin typeface="Century Gothic" panose="020B0502020202020204" pitchFamily="34" charset="0"/>
                <a:ea typeface="Calibri" panose="020F0502020204030204" pitchFamily="34" charset="0"/>
                <a:cs typeface="Times New Roman" panose="02020603050405020304" pitchFamily="18" charset="0"/>
                <a:hlinkClick r:id="rId4"/>
              </a:rPr>
              <a:t>https://www.census.gov/programs-surveys/decennial-census/2020-census/planning-management/language-resources/language-guides.html</a:t>
            </a:r>
            <a:r>
              <a:rPr lang="es-US" sz="1000" b="0" i="0" u="none" baseline="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r>
              <a:rPr lang="es-US" sz="1000" b="1" i="0" u="none" baseline="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URL de las guías en formato de video:</a:t>
            </a:r>
            <a:r>
              <a:rPr lang="es-US" sz="1000" b="0" i="0" u="none" baseline="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a:t>
            </a:r>
            <a:r>
              <a:rPr lang="es-US" sz="1000" b="1" i="0" u="sng" baseline="0" dirty="0">
                <a:solidFill>
                  <a:srgbClr val="0563C1"/>
                </a:solidFill>
                <a:latin typeface="Century Gothic" panose="020B0502020202020204" pitchFamily="34" charset="0"/>
                <a:ea typeface="Calibri" panose="020F0502020204030204" pitchFamily="34" charset="0"/>
                <a:cs typeface="Times New Roman" panose="02020603050405020304" pitchFamily="18" charset="0"/>
                <a:hlinkClick r:id="rId5"/>
              </a:rPr>
              <a:t>https://www.census.gov/library/video/2019/preview-2020-census-video-language-guide.html</a:t>
            </a:r>
            <a:r>
              <a:rPr lang="es-US" sz="1000" b="0" i="0" u="none" baseline="0" dirty="0">
                <a:latin typeface="Century Gothic" panose="020B050202020202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379951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473709" y="172305"/>
            <a:ext cx="8242300" cy="792896"/>
          </a:xfrm>
        </p:spPr>
        <p:txBody>
          <a:bodyPr anchor="t">
            <a:normAutofit fontScale="90000"/>
          </a:bodyPr>
          <a:lstStyle/>
          <a:p>
            <a:pPr algn="ctr" rtl="0"/>
            <a:r>
              <a:rPr lang="es-US" sz="4800" b="1" i="0" u="none" baseline="0" dirty="0">
                <a:latin typeface="Century Gothic" panose="020B0502020202020204" pitchFamily="34" charset="0"/>
              </a:rPr>
              <a:t>Opciones de la guía de idiomas de la USCB</a:t>
            </a: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5" name="Content Placeholder 5">
            <a:extLst>
              <a:ext uri="{FF2B5EF4-FFF2-40B4-BE49-F238E27FC236}">
                <a16:creationId xmlns:a16="http://schemas.microsoft.com/office/drawing/2014/main" id="{D160DAC7-62AF-4453-B364-EEF3A6CE8930}"/>
              </a:ext>
            </a:extLst>
          </p:cNvPr>
          <p:cNvSpPr txBox="1">
            <a:spLocks/>
          </p:cNvSpPr>
          <p:nvPr/>
        </p:nvSpPr>
        <p:spPr>
          <a:xfrm>
            <a:off x="343025" y="1328989"/>
            <a:ext cx="8457949" cy="382270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entury Gothic" panose="020B0502020202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entury Gothic" panose="020B0502020202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rtl="0">
              <a:buClr>
                <a:srgbClr val="F27900"/>
              </a:buClr>
              <a:buFont typeface="Wingdings" panose="05000000000000000000" pitchFamily="2" charset="2"/>
              <a:buChar char="q"/>
            </a:pPr>
            <a:r>
              <a:rPr lang="es-US" sz="2800" b="1" i="0" u="none" baseline="0" dirty="0">
                <a:solidFill>
                  <a:schemeClr val="tx1"/>
                </a:solidFill>
              </a:rPr>
              <a:t>Hay una versión impresa en tamaño grande de la guía de idiomas de la USCB en inglés. </a:t>
            </a:r>
          </a:p>
          <a:p>
            <a:pPr marL="0" indent="0" algn="l" rtl="0">
              <a:buClr>
                <a:srgbClr val="F27900"/>
              </a:buClr>
              <a:buNone/>
            </a:pPr>
            <a:r>
              <a:rPr lang="es-US" sz="1600" b="1" i="0" u="none" baseline="0" dirty="0">
                <a:solidFill>
                  <a:schemeClr val="tx1"/>
                </a:solidFill>
              </a:rPr>
              <a:t>[</a:t>
            </a:r>
            <a:r>
              <a:rPr lang="es-US" sz="1600" b="1" i="0" u="sng" baseline="0" dirty="0">
                <a:hlinkClick r:id="rId3"/>
              </a:rPr>
              <a:t>https://www2.census.gov/programs-surveys/decennial/2020/resources/language-materials/guides/Large-Print-Guide.pdf?#</a:t>
            </a:r>
            <a:r>
              <a:rPr lang="es-US" sz="1600" b="1" i="0" u="none" baseline="0" dirty="0">
                <a:solidFill>
                  <a:schemeClr val="tx1"/>
                </a:solidFill>
              </a:rPr>
              <a:t>].</a:t>
            </a:r>
          </a:p>
          <a:p>
            <a:endParaRPr lang="es-US" sz="1500" b="1" dirty="0">
              <a:solidFill>
                <a:schemeClr val="tx1"/>
              </a:solidFill>
            </a:endParaRPr>
          </a:p>
          <a:p>
            <a:pPr algn="l" rtl="0">
              <a:buClr>
                <a:srgbClr val="F27900"/>
              </a:buClr>
              <a:buFont typeface="Wingdings" panose="05000000000000000000" pitchFamily="2" charset="2"/>
              <a:buChar char="q"/>
            </a:pPr>
            <a:r>
              <a:rPr lang="es-US" sz="2800" b="1" i="0" u="none" baseline="0" dirty="0">
                <a:solidFill>
                  <a:schemeClr val="tx1"/>
                </a:solidFill>
              </a:rPr>
              <a:t>Hay una guía de idiomas de la USCB impresa disponible en braille.</a:t>
            </a:r>
            <a:br>
              <a:rPr lang="es-US" sz="3000" b="1" dirty="0">
                <a:solidFill>
                  <a:schemeClr val="tx1"/>
                </a:solidFill>
              </a:rPr>
            </a:br>
            <a:r>
              <a:rPr lang="es-US" b="1" i="0" u="none" baseline="0" dirty="0">
                <a:solidFill>
                  <a:schemeClr val="tx1"/>
                </a:solidFill>
              </a:rPr>
              <a:t>[Llame al 800-923-8282 para solicitar una guía en braille a un representante del servicio al cliente de la USCB].</a:t>
            </a:r>
          </a:p>
        </p:txBody>
      </p:sp>
      <p:sp>
        <p:nvSpPr>
          <p:cNvPr id="6" name="Rectangle 5">
            <a:extLst>
              <a:ext uri="{FF2B5EF4-FFF2-40B4-BE49-F238E27FC236}">
                <a16:creationId xmlns:a16="http://schemas.microsoft.com/office/drawing/2014/main" id="{4C57466A-577F-4844-8337-25D7508B06DC}"/>
              </a:ext>
            </a:extLst>
          </p:cNvPr>
          <p:cNvSpPr/>
          <p:nvPr/>
        </p:nvSpPr>
        <p:spPr>
          <a:xfrm>
            <a:off x="962787" y="4757254"/>
            <a:ext cx="7218426" cy="1200329"/>
          </a:xfrm>
          <a:prstGeom prst="rect">
            <a:avLst/>
          </a:prstGeom>
          <a:solidFill>
            <a:schemeClr val="accent2">
              <a:lumMod val="40000"/>
              <a:lumOff val="60000"/>
            </a:schemeClr>
          </a:solidFill>
          <a:ln w="19050">
            <a:solidFill>
              <a:schemeClr val="accent1"/>
            </a:solidFill>
            <a:prstDash val="sysDash"/>
          </a:ln>
        </p:spPr>
        <p:txBody>
          <a:bodyPr wrap="square">
            <a:spAutoFit/>
          </a:bodyPr>
          <a:lstStyle/>
          <a:p>
            <a:pPr algn="l" rtl="0"/>
            <a:r>
              <a:rPr lang="es-US" sz="2400" b="1" i="0" u="none" baseline="0" dirty="0">
                <a:latin typeface="Century Gothic" panose="020B0502020202020204" pitchFamily="34" charset="0"/>
                <a:ea typeface="Times New Roman" panose="02020603050405020304" pitchFamily="18" charset="0"/>
                <a:cs typeface="Times New Roman" panose="02020603050405020304" pitchFamily="18" charset="0"/>
              </a:rPr>
              <a:t>Nota: Estas guías de idiomas de la USCB ofrecen adaptaciones para personas con visión deficiente o para ciegos.</a:t>
            </a:r>
            <a:endParaRPr lang="es-US" sz="2400" b="1" dirty="0"/>
          </a:p>
        </p:txBody>
      </p:sp>
    </p:spTree>
    <p:extLst>
      <p:ext uri="{BB962C8B-B14F-4D97-AF65-F5344CB8AC3E}">
        <p14:creationId xmlns:p14="http://schemas.microsoft.com/office/powerpoint/2010/main" val="14395500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482601" y="210405"/>
            <a:ext cx="8280398" cy="792896"/>
          </a:xfrm>
        </p:spPr>
        <p:txBody>
          <a:bodyPr anchor="t">
            <a:noAutofit/>
          </a:bodyPr>
          <a:lstStyle/>
          <a:p>
            <a:pPr rtl="0"/>
            <a:r>
              <a:rPr lang="es-US" sz="3900" b="1" i="0" u="none" baseline="0" dirty="0"/>
              <a:t>Resumen de idiomas: Revisión/cuestionario</a:t>
            </a:r>
            <a:endParaRPr lang="es-US" sz="3900" b="1"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7" name="Content Placeholder 2">
            <a:extLst>
              <a:ext uri="{FF2B5EF4-FFF2-40B4-BE49-F238E27FC236}">
                <a16:creationId xmlns:a16="http://schemas.microsoft.com/office/drawing/2014/main" id="{CB18F044-08DD-49A8-AE05-94305EC971F1}"/>
              </a:ext>
            </a:extLst>
          </p:cNvPr>
          <p:cNvSpPr>
            <a:spLocks noGrp="1"/>
          </p:cNvSpPr>
          <p:nvPr>
            <p:ph idx="1"/>
          </p:nvPr>
        </p:nvSpPr>
        <p:spPr>
          <a:xfrm>
            <a:off x="482600" y="1312604"/>
            <a:ext cx="8280399" cy="5213530"/>
          </a:xfrm>
        </p:spPr>
        <p:txBody>
          <a:bodyPr>
            <a:noAutofit/>
          </a:bodyPr>
          <a:lstStyle/>
          <a:p>
            <a:pPr marL="457200" indent="-457200">
              <a:buClr>
                <a:srgbClr val="F27900"/>
              </a:buClr>
              <a:buFont typeface="+mj-lt"/>
              <a:buAutoNum type="arabicParenR"/>
            </a:pPr>
            <a:r>
              <a:rPr lang="es-US" sz="2400" b="1" i="0" u="none" baseline="0" dirty="0">
                <a:solidFill>
                  <a:schemeClr val="tx1"/>
                </a:solidFill>
              </a:rPr>
              <a:t>¿Cuántos idiomas distintos del inglés están disponibles a través del </a:t>
            </a:r>
            <a:r>
              <a:rPr lang="es-MX" sz="2400" b="1" dirty="0">
                <a:solidFill>
                  <a:schemeClr val="tx1"/>
                </a:solidFill>
              </a:rPr>
              <a:t>Centro de Atención Telefónica de Idiomas?</a:t>
            </a:r>
            <a:endParaRPr lang="es-US" sz="2400" b="1" i="0" u="none" baseline="0" dirty="0">
              <a:solidFill>
                <a:schemeClr val="tx1"/>
              </a:solidFill>
            </a:endParaRPr>
          </a:p>
          <a:p>
            <a:pPr marL="457200" lvl="0" indent="-457200" algn="l" rtl="0">
              <a:buClr>
                <a:srgbClr val="F27900"/>
              </a:buClr>
              <a:buFont typeface="+mj-lt"/>
              <a:buAutoNum type="arabicParenR"/>
            </a:pPr>
            <a:r>
              <a:rPr lang="es-US" sz="2400" b="1" i="0" u="none" baseline="0" dirty="0">
                <a:solidFill>
                  <a:schemeClr val="tx1"/>
                </a:solidFill>
              </a:rPr>
              <a:t>¿Cuántos idiomas de la USCB son compatibles con las guías de idiomas?</a:t>
            </a:r>
          </a:p>
          <a:p>
            <a:pPr marL="457200" lvl="0" indent="-457200" algn="l" rtl="0" fontAlgn="base">
              <a:buClr>
                <a:srgbClr val="F27900"/>
              </a:buClr>
              <a:buFont typeface="+mj-lt"/>
              <a:buAutoNum type="arabicParenR"/>
            </a:pPr>
            <a:r>
              <a:rPr lang="es-US" sz="2400" b="1" i="0" u="none" baseline="0" dirty="0">
                <a:solidFill>
                  <a:schemeClr val="tx1"/>
                </a:solidFill>
              </a:rPr>
              <a:t>¿Puede nombrar 4 de los idiomas distintos del inglés que están disponibles para el cuestionario en línea?</a:t>
            </a:r>
          </a:p>
          <a:p>
            <a:pPr marL="457200" lvl="0" indent="-457200" algn="l" rtl="0" fontAlgn="base">
              <a:buClr>
                <a:srgbClr val="F27900"/>
              </a:buClr>
              <a:buFont typeface="+mj-lt"/>
              <a:buAutoNum type="arabicParenR"/>
            </a:pPr>
            <a:r>
              <a:rPr lang="es-US" sz="2400" b="1" i="0" u="none" baseline="0" dirty="0">
                <a:solidFill>
                  <a:schemeClr val="tx1"/>
                </a:solidFill>
              </a:rPr>
              <a:t>¿Puede nombrar 4 idiomas más distintos del inglés que están disponibles para el cuestionario en línea sin repetir las respuestas que ya dio?</a:t>
            </a:r>
          </a:p>
          <a:p>
            <a:pPr marL="457200" lvl="0" indent="-457200" algn="l" rtl="0" fontAlgn="base">
              <a:buClr>
                <a:srgbClr val="F27900"/>
              </a:buClr>
              <a:buFont typeface="+mj-lt"/>
              <a:buAutoNum type="arabicParenR"/>
            </a:pPr>
            <a:r>
              <a:rPr lang="es-US" sz="2400" b="1" i="0" u="none" baseline="0" dirty="0">
                <a:solidFill>
                  <a:schemeClr val="tx1"/>
                </a:solidFill>
              </a:rPr>
              <a:t>¿Qué opciones de la USCB están disponibles para asistir a las personas con discapacidad?</a:t>
            </a:r>
          </a:p>
        </p:txBody>
      </p:sp>
    </p:spTree>
    <p:extLst>
      <p:ext uri="{BB962C8B-B14F-4D97-AF65-F5344CB8AC3E}">
        <p14:creationId xmlns:p14="http://schemas.microsoft.com/office/powerpoint/2010/main" val="23688797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101271" y="223105"/>
            <a:ext cx="9314099" cy="792896"/>
          </a:xfrm>
        </p:spPr>
        <p:txBody>
          <a:bodyPr anchor="t">
            <a:normAutofit fontScale="90000"/>
          </a:bodyPr>
          <a:lstStyle/>
          <a:p>
            <a:pPr algn="ctr" rtl="0"/>
            <a:r>
              <a:rPr lang="es-US" sz="4800" b="1" i="0" u="none" baseline="0" dirty="0">
                <a:latin typeface="Century Gothic" panose="020B0502020202020204" pitchFamily="34" charset="0"/>
              </a:rPr>
              <a:t>Código de confirmación del censo</a:t>
            </a: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9" name="Rectangle 8">
            <a:extLst>
              <a:ext uri="{FF2B5EF4-FFF2-40B4-BE49-F238E27FC236}">
                <a16:creationId xmlns:a16="http://schemas.microsoft.com/office/drawing/2014/main" id="{AFB0B3D8-A7D6-4099-9A37-09D7A47BC7BE}"/>
              </a:ext>
            </a:extLst>
          </p:cNvPr>
          <p:cNvSpPr/>
          <p:nvPr/>
        </p:nvSpPr>
        <p:spPr>
          <a:xfrm>
            <a:off x="463849" y="4963672"/>
            <a:ext cx="8121352" cy="1292662"/>
          </a:xfrm>
          <a:prstGeom prst="rect">
            <a:avLst/>
          </a:prstGeom>
        </p:spPr>
        <p:txBody>
          <a:bodyPr wrap="square">
            <a:spAutoFit/>
          </a:bodyPr>
          <a:lstStyle/>
          <a:p>
            <a:pPr algn="l" rtl="0"/>
            <a:r>
              <a:rPr lang="es-US" sz="2600" b="1" i="0" u="none" baseline="0" dirty="0">
                <a:latin typeface="Century Gothic" panose="020B0502020202020204" pitchFamily="34" charset="0"/>
                <a:ea typeface="Calibri" panose="020F0502020204030204" pitchFamily="34" charset="0"/>
                <a:cs typeface="Times New Roman" panose="02020603050405020304" pitchFamily="18" charset="0"/>
              </a:rPr>
              <a:t>Nota: </a:t>
            </a:r>
            <a:r>
              <a:rPr lang="es-US" sz="2600" b="0" i="0" u="none" baseline="0" dirty="0">
                <a:latin typeface="Century Gothic" panose="020B0502020202020204" pitchFamily="34" charset="0"/>
                <a:ea typeface="Calibri" panose="020F0502020204030204" pitchFamily="34" charset="0"/>
                <a:cs typeface="Times New Roman" panose="02020603050405020304" pitchFamily="18" charset="0"/>
              </a:rPr>
              <a:t>El código de confirmación es único para cada miembro de la comunidad que completa un cuestionario en línea del Censo 2020.</a:t>
            </a:r>
            <a:endParaRPr lang="es-US" sz="2600" dirty="0"/>
          </a:p>
        </p:txBody>
      </p:sp>
      <p:grpSp>
        <p:nvGrpSpPr>
          <p:cNvPr id="8" name="Group 7">
            <a:extLst>
              <a:ext uri="{FF2B5EF4-FFF2-40B4-BE49-F238E27FC236}">
                <a16:creationId xmlns:a16="http://schemas.microsoft.com/office/drawing/2014/main" id="{6AC7633D-C230-4342-883C-C2330BBAAFC5}"/>
              </a:ext>
            </a:extLst>
          </p:cNvPr>
          <p:cNvGrpSpPr/>
          <p:nvPr/>
        </p:nvGrpSpPr>
        <p:grpSpPr>
          <a:xfrm>
            <a:off x="493110" y="1158517"/>
            <a:ext cx="7750285" cy="2765783"/>
            <a:chOff x="493110" y="1514117"/>
            <a:chExt cx="7750285" cy="2765783"/>
          </a:xfrm>
        </p:grpSpPr>
        <p:pic>
          <p:nvPicPr>
            <p:cNvPr id="5" name="Picture 4" descr="A screenshot of the confirmation code screen from the USCB Language Guide video&#10;&#10;Description automatically generated">
              <a:extLst>
                <a:ext uri="{FF2B5EF4-FFF2-40B4-BE49-F238E27FC236}">
                  <a16:creationId xmlns:a16="http://schemas.microsoft.com/office/drawing/2014/main" id="{9E72DA9C-3467-4F29-ABC7-A663C8CDC6F2}"/>
                </a:ext>
              </a:extLst>
            </p:cNvPr>
            <p:cNvPicPr>
              <a:picLocks noChangeAspect="1"/>
            </p:cNvPicPr>
            <p:nvPr/>
          </p:nvPicPr>
          <p:blipFill rotWithShape="1">
            <a:blip r:embed="rId3">
              <a:extLst>
                <a:ext uri="{28A0092B-C50C-407E-A947-70E740481C1C}">
                  <a14:useLocalDpi xmlns:a14="http://schemas.microsoft.com/office/drawing/2010/main" val="0"/>
                </a:ext>
              </a:extLst>
            </a:blip>
            <a:srcRect b="26811"/>
            <a:stretch/>
          </p:blipFill>
          <p:spPr>
            <a:xfrm>
              <a:off x="493110" y="1514117"/>
              <a:ext cx="4937760" cy="2765783"/>
            </a:xfrm>
            <a:prstGeom prst="rect">
              <a:avLst/>
            </a:prstGeom>
            <a:ln w="28575">
              <a:solidFill>
                <a:srgbClr val="DB6413"/>
              </a:solidFill>
            </a:ln>
          </p:spPr>
        </p:pic>
        <p:pic>
          <p:nvPicPr>
            <p:cNvPr id="7" name="Picture 6">
              <a:extLst>
                <a:ext uri="{FF2B5EF4-FFF2-40B4-BE49-F238E27FC236}">
                  <a16:creationId xmlns:a16="http://schemas.microsoft.com/office/drawing/2014/main" id="{A012760D-7608-4532-8C22-E5ABD66E91C6}"/>
                </a:ext>
              </a:extLst>
            </p:cNvPr>
            <p:cNvPicPr>
              <a:picLocks noChangeAspect="1"/>
            </p:cNvPicPr>
            <p:nvPr/>
          </p:nvPicPr>
          <p:blipFill>
            <a:blip r:embed="rId4"/>
            <a:stretch>
              <a:fillRect/>
            </a:stretch>
          </p:blipFill>
          <p:spPr>
            <a:xfrm>
              <a:off x="5591635" y="1779580"/>
              <a:ext cx="2651760" cy="2082456"/>
            </a:xfrm>
            <a:prstGeom prst="rect">
              <a:avLst/>
            </a:prstGeom>
            <a:ln w="28575">
              <a:solidFill>
                <a:srgbClr val="DB6413"/>
              </a:solidFill>
            </a:ln>
          </p:spPr>
        </p:pic>
        <p:sp>
          <p:nvSpPr>
            <p:cNvPr id="3" name="Oval 2">
              <a:extLst>
                <a:ext uri="{FF2B5EF4-FFF2-40B4-BE49-F238E27FC236}">
                  <a16:creationId xmlns:a16="http://schemas.microsoft.com/office/drawing/2014/main" id="{74768D4B-C2F7-4660-914D-55000F81F454}"/>
                </a:ext>
              </a:extLst>
            </p:cNvPr>
            <p:cNvSpPr/>
            <p:nvPr/>
          </p:nvSpPr>
          <p:spPr>
            <a:xfrm>
              <a:off x="2226485" y="3314701"/>
              <a:ext cx="1676400" cy="3048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sp>
          <p:nvSpPr>
            <p:cNvPr id="6" name="Arrow: Right 5">
              <a:extLst>
                <a:ext uri="{FF2B5EF4-FFF2-40B4-BE49-F238E27FC236}">
                  <a16:creationId xmlns:a16="http://schemas.microsoft.com/office/drawing/2014/main" id="{873AF3EA-B804-40B1-B7C6-548CF6171B7E}"/>
                </a:ext>
              </a:extLst>
            </p:cNvPr>
            <p:cNvSpPr/>
            <p:nvPr/>
          </p:nvSpPr>
          <p:spPr>
            <a:xfrm>
              <a:off x="3873502" y="3352802"/>
              <a:ext cx="2222500" cy="22859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sp>
        <p:nvSpPr>
          <p:cNvPr id="10" name="TextBox 9">
            <a:extLst>
              <a:ext uri="{FF2B5EF4-FFF2-40B4-BE49-F238E27FC236}">
                <a16:creationId xmlns:a16="http://schemas.microsoft.com/office/drawing/2014/main" id="{E1E8394F-4763-4F60-B4B3-429C79DAA5C5}"/>
              </a:ext>
            </a:extLst>
          </p:cNvPr>
          <p:cNvSpPr txBox="1"/>
          <p:nvPr/>
        </p:nvSpPr>
        <p:spPr>
          <a:xfrm>
            <a:off x="493110" y="3958101"/>
            <a:ext cx="4937760" cy="646331"/>
          </a:xfrm>
          <a:prstGeom prst="rect">
            <a:avLst/>
          </a:prstGeom>
          <a:noFill/>
          <a:ln>
            <a:noFill/>
          </a:ln>
        </p:spPr>
        <p:txBody>
          <a:bodyPr wrap="square" rtlCol="0">
            <a:spAutoFit/>
          </a:bodyPr>
          <a:lstStyle/>
          <a:p>
            <a:pPr algn="ctr" rtl="0"/>
            <a:r>
              <a:rPr lang="es-US" b="1" i="0" u="none" spc="-50" baseline="0" dirty="0">
                <a:solidFill>
                  <a:srgbClr val="0070C0"/>
                </a:solidFill>
                <a:latin typeface="Century Gothic" panose="020B0502020202020204" pitchFamily="34" charset="0"/>
                <a:ea typeface="+mj-ea"/>
                <a:cs typeface="+mj-cs"/>
              </a:rPr>
              <a:t>Captura de pantalla del código de confirmación en línea del Censo 2020 de la Oficina del Censo de los EE. UU. </a:t>
            </a:r>
          </a:p>
        </p:txBody>
      </p:sp>
      <p:sp>
        <p:nvSpPr>
          <p:cNvPr id="11" name="TextBox 10">
            <a:extLst>
              <a:ext uri="{FF2B5EF4-FFF2-40B4-BE49-F238E27FC236}">
                <a16:creationId xmlns:a16="http://schemas.microsoft.com/office/drawing/2014/main" id="{68DF1D23-CF94-4986-A2E1-44BD6AD3E88E}"/>
              </a:ext>
            </a:extLst>
          </p:cNvPr>
          <p:cNvSpPr txBox="1"/>
          <p:nvPr/>
        </p:nvSpPr>
        <p:spPr>
          <a:xfrm>
            <a:off x="5591634" y="3447121"/>
            <a:ext cx="2651761" cy="923330"/>
          </a:xfrm>
          <a:prstGeom prst="rect">
            <a:avLst/>
          </a:prstGeom>
          <a:noFill/>
        </p:spPr>
        <p:txBody>
          <a:bodyPr wrap="square" rtlCol="0">
            <a:spAutoFit/>
          </a:bodyPr>
          <a:lstStyle/>
          <a:p>
            <a:pPr algn="ctr" rtl="0"/>
            <a:r>
              <a:rPr lang="es-US" b="1" i="0" u="none" spc="-50" baseline="0" dirty="0">
                <a:solidFill>
                  <a:srgbClr val="0070C0"/>
                </a:solidFill>
                <a:latin typeface="Century Gothic" panose="020B0502020202020204" pitchFamily="34" charset="0"/>
                <a:ea typeface="+mj-ea"/>
                <a:cs typeface="+mj-cs"/>
              </a:rPr>
              <a:t>Imagen de la plantilla del código de confirmación del censo</a:t>
            </a:r>
          </a:p>
        </p:txBody>
      </p:sp>
    </p:spTree>
    <p:extLst>
      <p:ext uri="{BB962C8B-B14F-4D97-AF65-F5344CB8AC3E}">
        <p14:creationId xmlns:p14="http://schemas.microsoft.com/office/powerpoint/2010/main" val="14658332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8F03B-E140-4EEA-B7F9-E1BE99074D4A}"/>
              </a:ext>
            </a:extLst>
          </p:cNvPr>
          <p:cNvSpPr>
            <a:spLocks noGrp="1"/>
          </p:cNvSpPr>
          <p:nvPr>
            <p:ph type="title"/>
          </p:nvPr>
        </p:nvSpPr>
        <p:spPr>
          <a:xfrm>
            <a:off x="489857" y="4643032"/>
            <a:ext cx="8164286" cy="1109726"/>
          </a:xfrm>
        </p:spPr>
        <p:txBody>
          <a:bodyPr>
            <a:normAutofit/>
          </a:bodyPr>
          <a:lstStyle/>
          <a:p>
            <a:pPr algn="l" rtl="0"/>
            <a:r>
              <a:rPr lang="es-US" sz="4600" b="1" i="0" u="none" baseline="0" dirty="0">
                <a:solidFill>
                  <a:schemeClr val="tx1"/>
                </a:solidFill>
              </a:rPr>
              <a:t>Preguntas frecuentes</a:t>
            </a:r>
          </a:p>
        </p:txBody>
      </p:sp>
      <p:sp>
        <p:nvSpPr>
          <p:cNvPr id="5" name="Slide Number Placeholder 4">
            <a:extLst>
              <a:ext uri="{FF2B5EF4-FFF2-40B4-BE49-F238E27FC236}">
                <a16:creationId xmlns:a16="http://schemas.microsoft.com/office/drawing/2014/main" id="{B56B9265-C3BC-4544-A6E5-77C9D600DC9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90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s-US" sz="9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pic>
        <p:nvPicPr>
          <p:cNvPr id="7" name="Graphic 41" descr="Group brainstorm">
            <a:extLst>
              <a:ext uri="{FF2B5EF4-FFF2-40B4-BE49-F238E27FC236}">
                <a16:creationId xmlns:a16="http://schemas.microsoft.com/office/drawing/2014/main" id="{DF88459B-E468-4C12-A628-92570DA9681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bwMode="auto">
          <a:xfrm>
            <a:off x="2103120" y="260135"/>
            <a:ext cx="4937760" cy="49377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01973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8" name="Title 1">
            <a:extLst>
              <a:ext uri="{FF2B5EF4-FFF2-40B4-BE49-F238E27FC236}">
                <a16:creationId xmlns:a16="http://schemas.microsoft.com/office/drawing/2014/main" id="{862780E3-1BDB-452B-B9D1-A737154AD068}"/>
              </a:ext>
            </a:extLst>
          </p:cNvPr>
          <p:cNvSpPr>
            <a:spLocks noGrp="1"/>
          </p:cNvSpPr>
          <p:nvPr>
            <p:ph type="title"/>
          </p:nvPr>
        </p:nvSpPr>
        <p:spPr>
          <a:xfrm>
            <a:off x="822960" y="286605"/>
            <a:ext cx="7543800" cy="792896"/>
          </a:xfrm>
        </p:spPr>
        <p:txBody>
          <a:bodyPr anchor="t">
            <a:normAutofit fontScale="90000"/>
          </a:bodyPr>
          <a:lstStyle/>
          <a:p>
            <a:pPr rtl="0"/>
            <a:r>
              <a:rPr lang="es-US" sz="4800" b="1" i="0" u="none" baseline="0" dirty="0"/>
              <a:t>Preguntas frecuentes: preguntas que se analizaron</a:t>
            </a:r>
            <a:endParaRPr lang="es-US" sz="4800" b="1" dirty="0">
              <a:latin typeface="Century Gothic" panose="020B0502020202020204" pitchFamily="34" charset="0"/>
            </a:endParaRPr>
          </a:p>
        </p:txBody>
      </p:sp>
      <p:graphicFrame>
        <p:nvGraphicFramePr>
          <p:cNvPr id="11" name="Table 10">
            <a:extLst>
              <a:ext uri="{FF2B5EF4-FFF2-40B4-BE49-F238E27FC236}">
                <a16:creationId xmlns:a16="http://schemas.microsoft.com/office/drawing/2014/main" id="{33A49497-F103-4466-A33E-41F58C9638FF}"/>
              </a:ext>
            </a:extLst>
          </p:cNvPr>
          <p:cNvGraphicFramePr>
            <a:graphicFrameLocks noGrp="1"/>
          </p:cNvGraphicFramePr>
          <p:nvPr>
            <p:extLst>
              <p:ext uri="{D42A27DB-BD31-4B8C-83A1-F6EECF244321}">
                <p14:modId xmlns:p14="http://schemas.microsoft.com/office/powerpoint/2010/main" val="674846426"/>
              </p:ext>
            </p:extLst>
          </p:nvPr>
        </p:nvGraphicFramePr>
        <p:xfrm>
          <a:off x="629282" y="1535744"/>
          <a:ext cx="7931153" cy="4643120"/>
        </p:xfrm>
        <a:graphic>
          <a:graphicData uri="http://schemas.openxmlformats.org/drawingml/2006/table">
            <a:tbl>
              <a:tblPr firstRow="1" firstCol="1" bandRow="1"/>
              <a:tblGrid>
                <a:gridCol w="7931153">
                  <a:extLst>
                    <a:ext uri="{9D8B030D-6E8A-4147-A177-3AD203B41FA5}">
                      <a16:colId xmlns:a16="http://schemas.microsoft.com/office/drawing/2014/main" val="3409061299"/>
                    </a:ext>
                  </a:extLst>
                </a:gridCol>
              </a:tblGrid>
              <a:tr h="4379199">
                <a:tc>
                  <a:txBody>
                    <a:bodyPr/>
                    <a:lstStyle/>
                    <a:p>
                      <a:pPr marL="573088" marR="0" lvl="0" indent="-573088" algn="l" defTabSz="914400" rtl="0" eaLnBrk="1" fontAlgn="auto" latinLnBrk="0" hangingPunct="1">
                        <a:lnSpc>
                          <a:spcPct val="90000"/>
                        </a:lnSpc>
                        <a:spcBef>
                          <a:spcPts val="1200"/>
                        </a:spcBef>
                        <a:spcAft>
                          <a:spcPts val="200"/>
                        </a:spcAft>
                        <a:buClr>
                          <a:srgbClr val="F27900"/>
                        </a:buClr>
                        <a:buSzPct val="100000"/>
                        <a:buFont typeface="Wingdings" panose="05000000000000000000" pitchFamily="2" charset="2"/>
                        <a:buChar char="q"/>
                        <a:tabLst/>
                        <a:defRPr/>
                      </a:pPr>
                      <a:r>
                        <a:rPr lang="es-US" sz="2800" b="1" i="0" u="none" kern="1200" baseline="0" dirty="0">
                          <a:solidFill>
                            <a:schemeClr val="tx1"/>
                          </a:solidFill>
                          <a:latin typeface="Century Gothic" panose="020B0502020202020204" pitchFamily="34" charset="0"/>
                          <a:ea typeface="+mn-ea"/>
                          <a:cs typeface="+mn-cs"/>
                        </a:rPr>
                        <a:t>¿Puede ayudarme a completar el cuestionario del censo?</a:t>
                      </a:r>
                    </a:p>
                    <a:p>
                      <a:pPr marL="573088" marR="0" lvl="0" indent="-573088" algn="l" defTabSz="914400" rtl="0" eaLnBrk="1" fontAlgn="auto" latinLnBrk="0" hangingPunct="1">
                        <a:lnSpc>
                          <a:spcPct val="90000"/>
                        </a:lnSpc>
                        <a:spcBef>
                          <a:spcPts val="1200"/>
                        </a:spcBef>
                        <a:spcAft>
                          <a:spcPts val="200"/>
                        </a:spcAft>
                        <a:buClr>
                          <a:srgbClr val="F27900"/>
                        </a:buClr>
                        <a:buSzPct val="100000"/>
                        <a:buFont typeface="Wingdings" panose="05000000000000000000" pitchFamily="2" charset="2"/>
                        <a:buChar char="q"/>
                        <a:tabLst/>
                        <a:defRPr/>
                      </a:pPr>
                      <a:r>
                        <a:rPr lang="es-US" sz="2800" b="1" i="0" u="none" kern="1200" baseline="0" dirty="0">
                          <a:solidFill>
                            <a:schemeClr val="tx1"/>
                          </a:solidFill>
                          <a:latin typeface="Century Gothic" panose="020B0502020202020204" pitchFamily="34" charset="0"/>
                          <a:ea typeface="+mn-ea"/>
                          <a:cs typeface="+mn-cs"/>
                        </a:rPr>
                        <a:t>¿Tengo que completar el formulario en línea?</a:t>
                      </a:r>
                    </a:p>
                    <a:p>
                      <a:pPr marL="573088" marR="0" lvl="0" indent="-573088" algn="l" defTabSz="914400" rtl="0" eaLnBrk="1" fontAlgn="auto" latinLnBrk="0" hangingPunct="1">
                        <a:lnSpc>
                          <a:spcPct val="90000"/>
                        </a:lnSpc>
                        <a:spcBef>
                          <a:spcPts val="1200"/>
                        </a:spcBef>
                        <a:spcAft>
                          <a:spcPts val="200"/>
                        </a:spcAft>
                        <a:buClr>
                          <a:srgbClr val="F27900"/>
                        </a:buClr>
                        <a:buSzPct val="100000"/>
                        <a:buFont typeface="Wingdings" panose="05000000000000000000" pitchFamily="2" charset="2"/>
                        <a:buChar char="q"/>
                        <a:tabLst/>
                        <a:defRPr/>
                      </a:pPr>
                      <a:r>
                        <a:rPr lang="es-US" sz="2800" b="1" i="0" u="none" kern="1200" baseline="0" dirty="0">
                          <a:solidFill>
                            <a:schemeClr val="tx1"/>
                          </a:solidFill>
                          <a:latin typeface="Century Gothic" panose="020B0502020202020204" pitchFamily="34" charset="0"/>
                          <a:ea typeface="+mn-ea"/>
                          <a:cs typeface="+mn-cs"/>
                        </a:rPr>
                        <a:t>¿Trabaja para la USCB?</a:t>
                      </a:r>
                    </a:p>
                    <a:p>
                      <a:pPr marL="573088" marR="0" lvl="0" indent="-573088" algn="l" defTabSz="914400" rtl="0" eaLnBrk="1" fontAlgn="auto" latinLnBrk="0" hangingPunct="1">
                        <a:lnSpc>
                          <a:spcPct val="90000"/>
                        </a:lnSpc>
                        <a:spcBef>
                          <a:spcPts val="1200"/>
                        </a:spcBef>
                        <a:spcAft>
                          <a:spcPts val="200"/>
                        </a:spcAft>
                        <a:buClr>
                          <a:srgbClr val="F27900"/>
                        </a:buClr>
                        <a:buSzPct val="100000"/>
                        <a:buFont typeface="Wingdings" panose="05000000000000000000" pitchFamily="2" charset="2"/>
                        <a:buChar char="q"/>
                        <a:tabLst/>
                        <a:defRPr/>
                      </a:pPr>
                      <a:r>
                        <a:rPr lang="es-US" sz="2800" b="1" i="0" u="none" kern="1200" baseline="0" dirty="0">
                          <a:solidFill>
                            <a:schemeClr val="tx1"/>
                          </a:solidFill>
                          <a:latin typeface="Century Gothic" panose="020B0502020202020204" pitchFamily="34" charset="0"/>
                          <a:ea typeface="+mn-ea"/>
                          <a:cs typeface="+mn-cs"/>
                        </a:rPr>
                        <a:t>¿Qué recursos están disponibles para responder el cuestionario del censo? ¿Hay otros recursos disponibles en mi idioma? </a:t>
                      </a:r>
                    </a:p>
                    <a:p>
                      <a:pPr marL="573088" marR="0" lvl="0" indent="-573088" algn="l" defTabSz="914400" rtl="0" eaLnBrk="1" fontAlgn="auto" latinLnBrk="0" hangingPunct="1">
                        <a:lnSpc>
                          <a:spcPct val="90000"/>
                        </a:lnSpc>
                        <a:spcBef>
                          <a:spcPts val="1200"/>
                        </a:spcBef>
                        <a:spcAft>
                          <a:spcPts val="200"/>
                        </a:spcAft>
                        <a:buClr>
                          <a:srgbClr val="F27900"/>
                        </a:buClr>
                        <a:buSzPct val="100000"/>
                        <a:buFont typeface="Wingdings" panose="05000000000000000000" pitchFamily="2" charset="2"/>
                        <a:buChar char="q"/>
                        <a:tabLst/>
                        <a:defRPr/>
                      </a:pPr>
                      <a:r>
                        <a:rPr lang="es-US" sz="2800" b="1" i="0" u="none" kern="1200" baseline="0" dirty="0">
                          <a:solidFill>
                            <a:schemeClr val="tx1"/>
                          </a:solidFill>
                          <a:latin typeface="Century Gothic" panose="020B0502020202020204" pitchFamily="34" charset="0"/>
                          <a:ea typeface="+mn-ea"/>
                          <a:cs typeface="+mn-cs"/>
                        </a:rPr>
                        <a:t>¿A quién se debe censar?</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5276453"/>
                  </a:ext>
                </a:extLst>
              </a:tr>
            </a:tbl>
          </a:graphicData>
        </a:graphic>
      </p:graphicFrame>
    </p:spTree>
    <p:extLst>
      <p:ext uri="{BB962C8B-B14F-4D97-AF65-F5344CB8AC3E}">
        <p14:creationId xmlns:p14="http://schemas.microsoft.com/office/powerpoint/2010/main" val="1217739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822960" y="286605"/>
            <a:ext cx="7543800" cy="792896"/>
          </a:xfrm>
        </p:spPr>
        <p:txBody>
          <a:bodyPr anchor="t">
            <a:normAutofit/>
          </a:bodyPr>
          <a:lstStyle/>
          <a:p>
            <a:pPr algn="ctr" rtl="0"/>
            <a:r>
              <a:rPr lang="es-US" sz="4800" b="1" i="0" u="none" baseline="0" dirty="0">
                <a:latin typeface="Century Gothic" panose="020B0502020202020204" pitchFamily="34" charset="0"/>
              </a:rPr>
              <a:t>Objetivos educativos</a:t>
            </a:r>
          </a:p>
        </p:txBody>
      </p:sp>
      <p:sp>
        <p:nvSpPr>
          <p:cNvPr id="3" name="Content Placeholder 2">
            <a:extLst>
              <a:ext uri="{FF2B5EF4-FFF2-40B4-BE49-F238E27FC236}">
                <a16:creationId xmlns:a16="http://schemas.microsoft.com/office/drawing/2014/main" id="{77D41F9A-F7DC-41E2-BB76-5EBD4833F65C}"/>
              </a:ext>
            </a:extLst>
          </p:cNvPr>
          <p:cNvSpPr>
            <a:spLocks noGrp="1"/>
          </p:cNvSpPr>
          <p:nvPr>
            <p:ph idx="1"/>
          </p:nvPr>
        </p:nvSpPr>
        <p:spPr>
          <a:xfrm>
            <a:off x="822959" y="1845734"/>
            <a:ext cx="7543801" cy="4023360"/>
          </a:xfrm>
        </p:spPr>
        <p:txBody>
          <a:bodyPr>
            <a:normAutofit lnSpcReduction="10000"/>
          </a:bodyPr>
          <a:lstStyle/>
          <a:p>
            <a:pPr marL="461963" lvl="0" indent="-461963">
              <a:buClr>
                <a:srgbClr val="F27900"/>
              </a:buClr>
              <a:buFont typeface="Wingdings" panose="05000000000000000000" pitchFamily="2" charset="2"/>
              <a:buChar char="q"/>
            </a:pPr>
            <a:r>
              <a:rPr lang="es-US" sz="4000" b="0" i="0" u="none" baseline="0" dirty="0">
                <a:solidFill>
                  <a:schemeClr val="tx1"/>
                </a:solidFill>
              </a:rPr>
              <a:t>Reconocer la función de un </a:t>
            </a:r>
            <a:r>
              <a:rPr lang="es-ES" sz="4000" dirty="0">
                <a:solidFill>
                  <a:schemeClr val="tx1"/>
                </a:solidFill>
              </a:rPr>
              <a:t>Centro de Asistencia para el Cuestionario (</a:t>
            </a:r>
            <a:r>
              <a:rPr lang="es-US" sz="4000" b="0" i="0" u="none" baseline="0" dirty="0">
                <a:solidFill>
                  <a:schemeClr val="tx1"/>
                </a:solidFill>
              </a:rPr>
              <a:t>QAC).</a:t>
            </a:r>
          </a:p>
          <a:p>
            <a:pPr marL="461963" lvl="0" indent="-461963" algn="l" rtl="0">
              <a:buClr>
                <a:srgbClr val="F27900"/>
              </a:buClr>
              <a:buNone/>
            </a:pPr>
            <a:endParaRPr lang="es-US" sz="1000" dirty="0">
              <a:solidFill>
                <a:schemeClr val="tx1"/>
              </a:solidFill>
            </a:endParaRPr>
          </a:p>
          <a:p>
            <a:pPr marL="461963" lvl="0" indent="-461963" algn="l" rtl="0">
              <a:buClr>
                <a:srgbClr val="F27900"/>
              </a:buClr>
              <a:buFont typeface="Wingdings" panose="05000000000000000000" pitchFamily="2" charset="2"/>
              <a:buChar char="q"/>
            </a:pPr>
            <a:r>
              <a:rPr lang="es-US" sz="4000" b="0" i="0" u="none" baseline="0" dirty="0">
                <a:solidFill>
                  <a:schemeClr val="tx1"/>
                </a:solidFill>
              </a:rPr>
              <a:t>Comprender el rol y las responsabilidades del personal y los voluntarios del QAC.</a:t>
            </a:r>
          </a:p>
          <a:p>
            <a:pPr algn="l" rtl="0">
              <a:buClr>
                <a:srgbClr val="F27900"/>
              </a:buClr>
              <a:buFont typeface="Wingdings" panose="05000000000000000000" pitchFamily="2" charset="2"/>
              <a:buChar char="q"/>
            </a:pPr>
            <a:endParaRPr lang="es-US" sz="4000" b="1" dirty="0">
              <a:solidFill>
                <a:schemeClr val="tx1"/>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929592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5" name="Title 1">
            <a:extLst>
              <a:ext uri="{FF2B5EF4-FFF2-40B4-BE49-F238E27FC236}">
                <a16:creationId xmlns:a16="http://schemas.microsoft.com/office/drawing/2014/main" id="{0A5A5376-EA4E-4AA6-9AF8-F69F4A811DE0}"/>
              </a:ext>
            </a:extLst>
          </p:cNvPr>
          <p:cNvSpPr>
            <a:spLocks noGrp="1"/>
          </p:cNvSpPr>
          <p:nvPr>
            <p:ph type="title"/>
          </p:nvPr>
        </p:nvSpPr>
        <p:spPr>
          <a:xfrm>
            <a:off x="629282" y="286605"/>
            <a:ext cx="7931153" cy="792896"/>
          </a:xfrm>
        </p:spPr>
        <p:txBody>
          <a:bodyPr anchor="t">
            <a:noAutofit/>
          </a:bodyPr>
          <a:lstStyle/>
          <a:p>
            <a:pPr rtl="0"/>
            <a:r>
              <a:rPr lang="es-US" sz="4300" b="1" i="0" u="none" baseline="0" dirty="0"/>
              <a:t>Más preguntas frecuentes que debe conocer</a:t>
            </a:r>
            <a:endParaRPr lang="es-US" sz="4300" b="1" dirty="0">
              <a:latin typeface="Century Gothic" panose="020B0502020202020204" pitchFamily="34" charset="0"/>
            </a:endParaRPr>
          </a:p>
        </p:txBody>
      </p:sp>
      <p:graphicFrame>
        <p:nvGraphicFramePr>
          <p:cNvPr id="8" name="Table 7">
            <a:extLst>
              <a:ext uri="{FF2B5EF4-FFF2-40B4-BE49-F238E27FC236}">
                <a16:creationId xmlns:a16="http://schemas.microsoft.com/office/drawing/2014/main" id="{40E094A0-8EF4-4A53-89DB-4C0C48DDDBCB}"/>
              </a:ext>
            </a:extLst>
          </p:cNvPr>
          <p:cNvGraphicFramePr>
            <a:graphicFrameLocks noGrp="1"/>
          </p:cNvGraphicFramePr>
          <p:nvPr>
            <p:extLst>
              <p:ext uri="{D42A27DB-BD31-4B8C-83A1-F6EECF244321}">
                <p14:modId xmlns:p14="http://schemas.microsoft.com/office/powerpoint/2010/main" val="3222115006"/>
              </p:ext>
            </p:extLst>
          </p:nvPr>
        </p:nvGraphicFramePr>
        <p:xfrm>
          <a:off x="478518" y="1493262"/>
          <a:ext cx="8081918" cy="4589370"/>
        </p:xfrm>
        <a:graphic>
          <a:graphicData uri="http://schemas.openxmlformats.org/drawingml/2006/table">
            <a:tbl>
              <a:tblPr firstRow="1" firstCol="1" bandRow="1"/>
              <a:tblGrid>
                <a:gridCol w="8081918">
                  <a:extLst>
                    <a:ext uri="{9D8B030D-6E8A-4147-A177-3AD203B41FA5}">
                      <a16:colId xmlns:a16="http://schemas.microsoft.com/office/drawing/2014/main" val="3542906248"/>
                    </a:ext>
                  </a:extLst>
                </a:gridCol>
              </a:tblGrid>
              <a:tr h="316673">
                <a:tc>
                  <a:txBody>
                    <a:bodyPr/>
                    <a:lstStyle/>
                    <a:p>
                      <a:pPr marL="57150" marR="0" algn="l" rtl="0">
                        <a:lnSpc>
                          <a:spcPct val="107000"/>
                        </a:lnSpc>
                        <a:spcBef>
                          <a:spcPts val="0"/>
                        </a:spcBef>
                        <a:spcAft>
                          <a:spcPts val="800"/>
                        </a:spcAft>
                      </a:pPr>
                      <a:r>
                        <a:rPr lang="es-US" sz="2000" b="1" i="0" u="none" baseline="0" dirty="0">
                          <a:effectLst/>
                          <a:latin typeface="Century Gothic" panose="020B0502020202020204" pitchFamily="34" charset="0"/>
                          <a:ea typeface="Century Gothic" panose="020B0502020202020204" pitchFamily="34" charset="0"/>
                          <a:cs typeface="Century Gothic" panose="020B0502020202020204" pitchFamily="34" charset="0"/>
                        </a:rPr>
                        <a:t>¿Cuáles son las fechas importantes del censo?</a:t>
                      </a:r>
                      <a:endParaRPr lang="es-US" sz="2000" b="1" dirty="0">
                        <a:effectLst/>
                        <a:latin typeface="Arial" panose="020B0604020202020204" pitchFamily="34" charset="0"/>
                        <a:ea typeface="Calibri" panose="020F0502020204030204" pitchFamily="34" charset="0"/>
                        <a:cs typeface="Arial" panose="020B0604020202020204" pitchFamily="34" charset="0"/>
                      </a:endParaRPr>
                    </a:p>
                  </a:txBody>
                  <a:tcPr marL="24583" marR="24583" marT="24583" marB="245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728805888"/>
                  </a:ext>
                </a:extLst>
              </a:tr>
              <a:tr h="4026775">
                <a:tc>
                  <a:txBody>
                    <a:bodyPr/>
                    <a:lstStyle/>
                    <a:p>
                      <a:pPr marL="57150" marR="0" algn="l" rtl="0" fontAlgn="base">
                        <a:lnSpc>
                          <a:spcPct val="107000"/>
                        </a:lnSpc>
                        <a:spcBef>
                          <a:spcPts val="0"/>
                        </a:spcBef>
                        <a:spcAft>
                          <a:spcPts val="0"/>
                        </a:spcAft>
                      </a:pPr>
                      <a:r>
                        <a:rPr lang="es-US" sz="1800" b="0" i="0" u="none" baseline="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A partir de mediados de marzo de 2020, cada grupo familiar recibirá una tarjeta postal por correo en la que se informarán las opciones para completar el cuestionario del Censo. Se puede hacer en línea, por teléfono o con un formulario en papel.</a:t>
                      </a:r>
                      <a:endParaRPr lang="es-US" sz="1800" dirty="0">
                        <a:effectLst/>
                        <a:latin typeface="Arial" panose="020B0604020202020204" pitchFamily="34" charset="0"/>
                        <a:ea typeface="Calibri" panose="020F0502020204030204" pitchFamily="34" charset="0"/>
                        <a:cs typeface="Arial" panose="020B0604020202020204" pitchFamily="34" charset="0"/>
                      </a:endParaRPr>
                    </a:p>
                    <a:p>
                      <a:pPr marL="57150" marR="0" algn="l" rtl="0" fontAlgn="base">
                        <a:lnSpc>
                          <a:spcPct val="107000"/>
                        </a:lnSpc>
                        <a:spcBef>
                          <a:spcPts val="0"/>
                        </a:spcBef>
                        <a:spcAft>
                          <a:spcPts val="0"/>
                        </a:spcAft>
                      </a:pPr>
                      <a:r>
                        <a:rPr lang="es-US" sz="1800" b="0" i="0" u="none" baseline="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US" sz="1800" dirty="0">
                        <a:effectLst/>
                        <a:latin typeface="Arial" panose="020B0604020202020204" pitchFamily="34" charset="0"/>
                        <a:ea typeface="Calibri" panose="020F0502020204030204" pitchFamily="34" charset="0"/>
                        <a:cs typeface="Arial" panose="020B0604020202020204" pitchFamily="34" charset="0"/>
                      </a:endParaRPr>
                    </a:p>
                    <a:p>
                      <a:pPr marL="57150" marR="0" algn="l" rtl="0" fontAlgn="base">
                        <a:lnSpc>
                          <a:spcPct val="107000"/>
                        </a:lnSpc>
                        <a:spcBef>
                          <a:spcPts val="0"/>
                        </a:spcBef>
                        <a:spcAft>
                          <a:spcPts val="0"/>
                        </a:spcAft>
                      </a:pPr>
                      <a:r>
                        <a:rPr lang="es-US" sz="1800" b="0" i="0" u="none" baseline="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La Oficina del Censo de los EE. UU. se comunicará con los grupos familiares que no hayan completado el cuestionario durante el período de respuesta voluntaria (de marzo a abril de 2020) durante el seguimiento por falta de respuesta (de mayo a julio de 2020).</a:t>
                      </a:r>
                      <a:endParaRPr lang="es-US" sz="1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rtl="0">
                        <a:lnSpc>
                          <a:spcPct val="107000"/>
                        </a:lnSpc>
                        <a:spcBef>
                          <a:spcPts val="0"/>
                        </a:spcBef>
                        <a:spcAft>
                          <a:spcPts val="800"/>
                        </a:spcAft>
                        <a:buSzPts val="1000"/>
                        <a:buFont typeface="Symbol" panose="05050102010706020507" pitchFamily="18" charset="2"/>
                        <a:buNone/>
                        <a:tabLst>
                          <a:tab pos="457200" algn="l"/>
                        </a:tabLst>
                      </a:pPr>
                      <a:endParaRPr lang="es-US" sz="18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endParaRPr>
                    </a:p>
                    <a:p>
                      <a:pPr marL="63500" marR="0" lvl="0" indent="0" algn="l" rtl="0">
                        <a:lnSpc>
                          <a:spcPct val="107000"/>
                        </a:lnSpc>
                        <a:spcBef>
                          <a:spcPts val="0"/>
                        </a:spcBef>
                        <a:spcAft>
                          <a:spcPts val="800"/>
                        </a:spcAft>
                        <a:buSzPts val="1000"/>
                        <a:buFont typeface="Symbol" panose="05050102010706020507" pitchFamily="18" charset="2"/>
                        <a:buNone/>
                        <a:tabLst>
                          <a:tab pos="457200" algn="l"/>
                        </a:tabLst>
                      </a:pPr>
                      <a:r>
                        <a:rPr lang="es-US" sz="1800" b="0" i="0" u="none" baseline="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Los censistas de la Oficina del Censo de los EE. UU. también pueden comunicarse con los grupos familiares que envían cuestionarios parcialmente completos en un esfuerzo por obtener respuestas completas.</a:t>
                      </a:r>
                      <a:endParaRPr lang="es-US" sz="1800" dirty="0">
                        <a:solidFill>
                          <a:srgbClr val="231F20"/>
                        </a:solidFill>
                        <a:effectLst/>
                        <a:latin typeface="Arial" panose="020B0604020202020204" pitchFamily="34" charset="0"/>
                        <a:ea typeface="Calibri" panose="020F0502020204030204" pitchFamily="34" charset="0"/>
                        <a:cs typeface="Arial" panose="020B0604020202020204" pitchFamily="34" charset="0"/>
                      </a:endParaRPr>
                    </a:p>
                  </a:txBody>
                  <a:tcPr marL="24583" marR="24583" marT="24583" marB="245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8553853"/>
                  </a:ext>
                </a:extLst>
              </a:tr>
            </a:tbl>
          </a:graphicData>
        </a:graphic>
      </p:graphicFrame>
    </p:spTree>
    <p:extLst>
      <p:ext uri="{BB962C8B-B14F-4D97-AF65-F5344CB8AC3E}">
        <p14:creationId xmlns:p14="http://schemas.microsoft.com/office/powerpoint/2010/main" val="38935765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7" name="Title 1">
            <a:extLst>
              <a:ext uri="{FF2B5EF4-FFF2-40B4-BE49-F238E27FC236}">
                <a16:creationId xmlns:a16="http://schemas.microsoft.com/office/drawing/2014/main" id="{3B7F1350-9C1B-497A-AF02-F57A3B9471E6}"/>
              </a:ext>
            </a:extLst>
          </p:cNvPr>
          <p:cNvSpPr>
            <a:spLocks noGrp="1"/>
          </p:cNvSpPr>
          <p:nvPr>
            <p:ph type="title"/>
          </p:nvPr>
        </p:nvSpPr>
        <p:spPr>
          <a:xfrm>
            <a:off x="629282" y="142912"/>
            <a:ext cx="7931153" cy="792896"/>
          </a:xfrm>
        </p:spPr>
        <p:txBody>
          <a:bodyPr anchor="t">
            <a:noAutofit/>
          </a:bodyPr>
          <a:lstStyle/>
          <a:p>
            <a:pPr rtl="0"/>
            <a:r>
              <a:rPr lang="es-US" sz="4300" b="1" i="0" u="none" baseline="0" dirty="0"/>
              <a:t>Más preguntas frecuentes que debe conocer</a:t>
            </a:r>
            <a:endParaRPr lang="es-US" sz="4300" b="1" dirty="0">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93EC97E7-44CE-4944-900E-C77CFF83CDC6}"/>
              </a:ext>
            </a:extLst>
          </p:cNvPr>
          <p:cNvGraphicFramePr>
            <a:graphicFrameLocks noGrp="1"/>
          </p:cNvGraphicFramePr>
          <p:nvPr>
            <p:extLst>
              <p:ext uri="{D42A27DB-BD31-4B8C-83A1-F6EECF244321}">
                <p14:modId xmlns:p14="http://schemas.microsoft.com/office/powerpoint/2010/main" val="2002469452"/>
              </p:ext>
            </p:extLst>
          </p:nvPr>
        </p:nvGraphicFramePr>
        <p:xfrm>
          <a:off x="388938" y="1260405"/>
          <a:ext cx="8366124" cy="351172"/>
        </p:xfrm>
        <a:graphic>
          <a:graphicData uri="http://schemas.openxmlformats.org/drawingml/2006/table">
            <a:tbl>
              <a:tblPr firstRow="1" firstCol="1" bandRow="1"/>
              <a:tblGrid>
                <a:gridCol w="8366124">
                  <a:extLst>
                    <a:ext uri="{9D8B030D-6E8A-4147-A177-3AD203B41FA5}">
                      <a16:colId xmlns:a16="http://schemas.microsoft.com/office/drawing/2014/main" val="2975197976"/>
                    </a:ext>
                  </a:extLst>
                </a:gridCol>
              </a:tblGrid>
              <a:tr h="225236">
                <a:tc>
                  <a:txBody>
                    <a:bodyPr/>
                    <a:lstStyle/>
                    <a:p>
                      <a:pPr marL="146685" marR="0" lvl="0" indent="0" algn="l" defTabSz="914400" rtl="0" eaLnBrk="1" fontAlgn="base" latinLnBrk="0" hangingPunct="1">
                        <a:lnSpc>
                          <a:spcPct val="107000"/>
                        </a:lnSpc>
                        <a:spcBef>
                          <a:spcPts val="0"/>
                        </a:spcBef>
                        <a:spcAft>
                          <a:spcPts val="0"/>
                        </a:spcAft>
                        <a:buClrTx/>
                        <a:buSzTx/>
                        <a:buFontTx/>
                        <a:buNone/>
                        <a:tabLst>
                          <a:tab pos="208280" algn="l"/>
                          <a:tab pos="318135" algn="l"/>
                          <a:tab pos="407670" algn="l"/>
                        </a:tabLst>
                        <a:defRPr/>
                      </a:pPr>
                      <a:r>
                        <a:rPr lang="es-US" sz="2000" b="1" i="0" u="none" baseline="0" dirty="0">
                          <a:effectLst/>
                          <a:latin typeface="Century Gothic" panose="020B0502020202020204" pitchFamily="34" charset="0"/>
                          <a:ea typeface="Century Gothic" panose="020B0502020202020204" pitchFamily="34" charset="0"/>
                          <a:cs typeface="Century Gothic" panose="020B0502020202020204" pitchFamily="34" charset="0"/>
                        </a:rPr>
                        <a:t>¿Por qué debo completar el censo? </a:t>
                      </a:r>
                      <a:endParaRPr lang="es-US" sz="2000" b="1" dirty="0">
                        <a:effectLst/>
                        <a:latin typeface="Arial" panose="020B0604020202020204" pitchFamily="34" charset="0"/>
                        <a:ea typeface="Calibri" panose="020F0502020204030204" pitchFamily="34" charset="0"/>
                        <a:cs typeface="Arial" panose="020B0604020202020204" pitchFamily="34" charset="0"/>
                      </a:endParaRPr>
                    </a:p>
                  </a:txBody>
                  <a:tcPr marL="24583" marR="24583" marT="24583" marB="245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2455010822"/>
                  </a:ext>
                </a:extLst>
              </a:tr>
            </a:tbl>
          </a:graphicData>
        </a:graphic>
      </p:graphicFrame>
      <p:graphicFrame>
        <p:nvGraphicFramePr>
          <p:cNvPr id="10" name="Table 9">
            <a:extLst>
              <a:ext uri="{FF2B5EF4-FFF2-40B4-BE49-F238E27FC236}">
                <a16:creationId xmlns:a16="http://schemas.microsoft.com/office/drawing/2014/main" id="{ECAB32A1-F771-46CB-9DE8-4EFE5637F7B2}"/>
              </a:ext>
            </a:extLst>
          </p:cNvPr>
          <p:cNvGraphicFramePr>
            <a:graphicFrameLocks noGrp="1"/>
          </p:cNvGraphicFramePr>
          <p:nvPr>
            <p:extLst>
              <p:ext uri="{D42A27DB-BD31-4B8C-83A1-F6EECF244321}">
                <p14:modId xmlns:p14="http://schemas.microsoft.com/office/powerpoint/2010/main" val="1016073413"/>
              </p:ext>
            </p:extLst>
          </p:nvPr>
        </p:nvGraphicFramePr>
        <p:xfrm>
          <a:off x="402001" y="1613202"/>
          <a:ext cx="8366123" cy="4571287"/>
        </p:xfrm>
        <a:graphic>
          <a:graphicData uri="http://schemas.openxmlformats.org/drawingml/2006/table">
            <a:tbl>
              <a:tblPr firstRow="1" firstCol="1" bandRow="1"/>
              <a:tblGrid>
                <a:gridCol w="8366123">
                  <a:extLst>
                    <a:ext uri="{9D8B030D-6E8A-4147-A177-3AD203B41FA5}">
                      <a16:colId xmlns:a16="http://schemas.microsoft.com/office/drawing/2014/main" val="3501600834"/>
                    </a:ext>
                  </a:extLst>
                </a:gridCol>
              </a:tblGrid>
              <a:tr h="4571287">
                <a:tc>
                  <a:txBody>
                    <a:bodyPr/>
                    <a:lstStyle/>
                    <a:p>
                      <a:pPr marL="57150" marR="0" algn="l" rtl="0" fontAlgn="base">
                        <a:lnSpc>
                          <a:spcPct val="107000"/>
                        </a:lnSpc>
                        <a:spcBef>
                          <a:spcPts val="0"/>
                        </a:spcBef>
                        <a:spcAft>
                          <a:spcPts val="0"/>
                        </a:spcAft>
                      </a:pPr>
                      <a:r>
                        <a:rPr lang="es-US" sz="1600" b="0" i="0" u="none" baseline="0" dirty="0">
                          <a:solidFill>
                            <a:srgbClr val="000000"/>
                          </a:solidFill>
                          <a:effectLst/>
                          <a:latin typeface="Century Gothic"/>
                          <a:ea typeface="Times New Roman" panose="02020603050405020304" pitchFamily="18" charset="0"/>
                          <a:cs typeface="Times New Roman"/>
                        </a:rPr>
                        <a:t>El Censo 2020 ayudará a decidir cómo miles de millones de dólares llegarán a nuestras familias. Sus respuestas ayudarán a determinar la financiación de decenas de programas que ofrecen recursos esenciales a los californianos. La información del censo determina las asignaciones de fondos para escuelas, los programas de cuidado infantil, los proyectos de mantenimiento de carreteras y los programas de asistencia social.</a:t>
                      </a:r>
                      <a:endParaRPr lang="es-US" sz="1600" dirty="0">
                        <a:effectLst/>
                        <a:latin typeface="Century Gothic"/>
                        <a:ea typeface="Calibri" panose="020F0502020204030204" pitchFamily="34" charset="0"/>
                        <a:cs typeface="Times New Roman"/>
                      </a:endParaRPr>
                    </a:p>
                    <a:p>
                      <a:pPr marL="57150" marR="0" algn="l" rtl="0" fontAlgn="base">
                        <a:lnSpc>
                          <a:spcPct val="107000"/>
                        </a:lnSpc>
                        <a:spcBef>
                          <a:spcPts val="0"/>
                        </a:spcBef>
                        <a:spcAft>
                          <a:spcPts val="0"/>
                        </a:spcAft>
                      </a:pPr>
                      <a:endParaRPr lang="es-US" sz="1600" dirty="0">
                        <a:effectLst/>
                        <a:latin typeface="Arial" panose="020B0604020202020204" pitchFamily="34" charset="0"/>
                        <a:ea typeface="Calibri" panose="020F0502020204030204" pitchFamily="34" charset="0"/>
                        <a:cs typeface="Arial" panose="020B0604020202020204" pitchFamily="34" charset="0"/>
                      </a:endParaRPr>
                    </a:p>
                    <a:p>
                      <a:pPr marL="57150" marR="0" algn="l" rtl="0" fontAlgn="base">
                        <a:lnSpc>
                          <a:spcPct val="107000"/>
                        </a:lnSpc>
                        <a:spcBef>
                          <a:spcPts val="0"/>
                        </a:spcBef>
                        <a:spcAft>
                          <a:spcPts val="0"/>
                        </a:spcAft>
                      </a:pPr>
                      <a:r>
                        <a:rPr lang="es-US" sz="1600" b="0" i="0" u="none" baseline="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El Censo 2020 garantizará la salud y el bienestar de nuestras familias y de nuestras vecindades. Al completar el formulario, su información indica dónde se construyen nuevos hospitales, mejoran nuestros programas de salud y aumentan los empleos y las oportunidades comerciales.</a:t>
                      </a:r>
                      <a:endParaRPr lang="es-US" sz="1600" dirty="0">
                        <a:effectLst/>
                        <a:latin typeface="Arial" panose="020B0604020202020204" pitchFamily="34" charset="0"/>
                        <a:ea typeface="Calibri" panose="020F0502020204030204" pitchFamily="34" charset="0"/>
                        <a:cs typeface="Arial" panose="020B0604020202020204" pitchFamily="34" charset="0"/>
                      </a:endParaRPr>
                    </a:p>
                    <a:p>
                      <a:pPr marL="57150" marR="0" algn="l" rtl="0" fontAlgn="base">
                        <a:lnSpc>
                          <a:spcPct val="107000"/>
                        </a:lnSpc>
                        <a:spcBef>
                          <a:spcPts val="0"/>
                        </a:spcBef>
                        <a:spcAft>
                          <a:spcPts val="0"/>
                        </a:spcAft>
                      </a:pPr>
                      <a:endParaRPr lang="es-US" sz="1600" dirty="0">
                        <a:effectLst/>
                        <a:latin typeface="Arial" panose="020B0604020202020204" pitchFamily="34" charset="0"/>
                        <a:ea typeface="Calibri" panose="020F0502020204030204" pitchFamily="34" charset="0"/>
                        <a:cs typeface="Arial" panose="020B0604020202020204" pitchFamily="34" charset="0"/>
                      </a:endParaRPr>
                    </a:p>
                    <a:p>
                      <a:pPr marL="57150" marR="0" algn="l" rtl="0" fontAlgn="base">
                        <a:lnSpc>
                          <a:spcPct val="107000"/>
                        </a:lnSpc>
                        <a:spcBef>
                          <a:spcPts val="0"/>
                        </a:spcBef>
                        <a:spcAft>
                          <a:spcPts val="0"/>
                        </a:spcAft>
                      </a:pPr>
                      <a:r>
                        <a:rPr lang="es-US" sz="1600" b="0" i="0" u="none" baseline="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El Censo 2020 determinará la cantidad de representantes que California tiene en la Cámara de Representantes de Estados Unidos y la cantidad de votos que tenemos en el Colegio Electoral. Su información también se usará para volver a establecer los límites de la Asamblea Estatal y del Senado. Participar en el Censo 2020 garantiza que usted y sus comunidades tengan una representación justa.</a:t>
                      </a:r>
                      <a:endParaRPr lang="es-US" sz="1600" dirty="0">
                        <a:effectLst/>
                        <a:latin typeface="Arial" panose="020B0604020202020204" pitchFamily="34" charset="0"/>
                        <a:ea typeface="Calibri" panose="020F0502020204030204" pitchFamily="34" charset="0"/>
                        <a:cs typeface="Arial" panose="020B060402020202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8793890"/>
                  </a:ext>
                </a:extLst>
              </a:tr>
            </a:tbl>
          </a:graphicData>
        </a:graphic>
      </p:graphicFrame>
    </p:spTree>
    <p:extLst>
      <p:ext uri="{BB962C8B-B14F-4D97-AF65-F5344CB8AC3E}">
        <p14:creationId xmlns:p14="http://schemas.microsoft.com/office/powerpoint/2010/main" val="9342680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graphicFrame>
        <p:nvGraphicFramePr>
          <p:cNvPr id="11" name="Table 10">
            <a:extLst>
              <a:ext uri="{FF2B5EF4-FFF2-40B4-BE49-F238E27FC236}">
                <a16:creationId xmlns:a16="http://schemas.microsoft.com/office/drawing/2014/main" id="{60513F76-F818-44DE-AAF2-26E573DEB0D9}"/>
              </a:ext>
            </a:extLst>
          </p:cNvPr>
          <p:cNvGraphicFramePr>
            <a:graphicFrameLocks noGrp="1"/>
          </p:cNvGraphicFramePr>
          <p:nvPr>
            <p:extLst>
              <p:ext uri="{D42A27DB-BD31-4B8C-83A1-F6EECF244321}">
                <p14:modId xmlns:p14="http://schemas.microsoft.com/office/powerpoint/2010/main" val="2166681723"/>
              </p:ext>
            </p:extLst>
          </p:nvPr>
        </p:nvGraphicFramePr>
        <p:xfrm>
          <a:off x="568958" y="1219971"/>
          <a:ext cx="7987213" cy="614443"/>
        </p:xfrm>
        <a:graphic>
          <a:graphicData uri="http://schemas.openxmlformats.org/drawingml/2006/table">
            <a:tbl>
              <a:tblPr firstRow="1" firstCol="1" bandRow="1"/>
              <a:tblGrid>
                <a:gridCol w="7987213">
                  <a:extLst>
                    <a:ext uri="{9D8B030D-6E8A-4147-A177-3AD203B41FA5}">
                      <a16:colId xmlns:a16="http://schemas.microsoft.com/office/drawing/2014/main" val="2975197976"/>
                    </a:ext>
                  </a:extLst>
                </a:gridCol>
              </a:tblGrid>
              <a:tr h="417464">
                <a:tc>
                  <a:txBody>
                    <a:bodyPr/>
                    <a:lstStyle/>
                    <a:p>
                      <a:pPr marL="146685" marR="0" algn="l" rtl="0" fontAlgn="base">
                        <a:lnSpc>
                          <a:spcPct val="107000"/>
                        </a:lnSpc>
                        <a:spcBef>
                          <a:spcPts val="0"/>
                        </a:spcBef>
                        <a:spcAft>
                          <a:spcPts val="0"/>
                        </a:spcAft>
                        <a:tabLst>
                          <a:tab pos="208280" algn="l"/>
                          <a:tab pos="318135" algn="l"/>
                          <a:tab pos="407670" algn="l"/>
                        </a:tabLst>
                      </a:pPr>
                      <a:r>
                        <a:rPr lang="es-US" sz="1800" b="1" i="0" u="none" baseline="0" dirty="0">
                          <a:effectLst/>
                          <a:latin typeface="Century Gothic" panose="020B0502020202020204" pitchFamily="34" charset="0"/>
                          <a:ea typeface="Times New Roman" panose="02020603050405020304" pitchFamily="18" charset="0"/>
                          <a:cs typeface="Times New Roman" panose="02020603050405020304" pitchFamily="18" charset="0"/>
                        </a:rPr>
                        <a:t>¿Cuál es la diferencia entre un especialista asociado y un censista de la USCB?</a:t>
                      </a:r>
                      <a:endParaRPr lang="es-US" sz="1800" b="1" dirty="0">
                        <a:effectLst/>
                        <a:latin typeface="Arial" panose="020B0604020202020204" pitchFamily="34" charset="0"/>
                        <a:ea typeface="Calibri" panose="020F0502020204030204" pitchFamily="34" charset="0"/>
                        <a:cs typeface="Arial" panose="020B0604020202020204" pitchFamily="34" charset="0"/>
                      </a:endParaRPr>
                    </a:p>
                  </a:txBody>
                  <a:tcPr marL="24583" marR="24583" marT="24583" marB="245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2455010822"/>
                  </a:ext>
                </a:extLst>
              </a:tr>
            </a:tbl>
          </a:graphicData>
        </a:graphic>
      </p:graphicFrame>
      <p:graphicFrame>
        <p:nvGraphicFramePr>
          <p:cNvPr id="12" name="Table 11">
            <a:extLst>
              <a:ext uri="{FF2B5EF4-FFF2-40B4-BE49-F238E27FC236}">
                <a16:creationId xmlns:a16="http://schemas.microsoft.com/office/drawing/2014/main" id="{31E9569F-35A1-41D0-A136-510905ECFD9C}"/>
              </a:ext>
            </a:extLst>
          </p:cNvPr>
          <p:cNvGraphicFramePr>
            <a:graphicFrameLocks noGrp="1"/>
          </p:cNvGraphicFramePr>
          <p:nvPr>
            <p:extLst>
              <p:ext uri="{D42A27DB-BD31-4B8C-83A1-F6EECF244321}">
                <p14:modId xmlns:p14="http://schemas.microsoft.com/office/powerpoint/2010/main" val="572021862"/>
              </p:ext>
            </p:extLst>
          </p:nvPr>
        </p:nvGraphicFramePr>
        <p:xfrm>
          <a:off x="568959" y="1832240"/>
          <a:ext cx="7987212" cy="1975194"/>
        </p:xfrm>
        <a:graphic>
          <a:graphicData uri="http://schemas.openxmlformats.org/drawingml/2006/table">
            <a:tbl>
              <a:tblPr firstRow="1" firstCol="1" bandRow="1"/>
              <a:tblGrid>
                <a:gridCol w="7987212">
                  <a:extLst>
                    <a:ext uri="{9D8B030D-6E8A-4147-A177-3AD203B41FA5}">
                      <a16:colId xmlns:a16="http://schemas.microsoft.com/office/drawing/2014/main" val="148848119"/>
                    </a:ext>
                  </a:extLst>
                </a:gridCol>
              </a:tblGrid>
              <a:tr h="1975194">
                <a:tc>
                  <a:txBody>
                    <a:bodyPr/>
                    <a:lstStyle/>
                    <a:p>
                      <a:pPr marL="57150" marR="0" algn="l" rtl="0" fontAlgn="base">
                        <a:lnSpc>
                          <a:spcPct val="107000"/>
                        </a:lnSpc>
                        <a:spcBef>
                          <a:spcPts val="0"/>
                        </a:spcBef>
                        <a:spcAft>
                          <a:spcPts val="0"/>
                        </a:spcAft>
                      </a:pPr>
                      <a:r>
                        <a:rPr lang="es-US" sz="1800" b="0" i="0" u="none" baseline="0" dirty="0">
                          <a:effectLst/>
                          <a:latin typeface="Century Gothic" panose="020B0502020202020204" pitchFamily="34" charset="0"/>
                          <a:ea typeface="Calibri" panose="020F0502020204030204" pitchFamily="34" charset="0"/>
                          <a:cs typeface="Arial" panose="020B0604020202020204" pitchFamily="34" charset="0"/>
                        </a:rPr>
                        <a:t>Ambos trabajan para la USCB. El trabajo de un censista es hacer investigaciones y censar a la población a través de encuestas en las vecindades y visitando casas y negocios.  Un especialista asociado no censa a la población, sino que conecta a los socios comunitarios con las herramientas y los recursos ofrecidos por la USCB y hace actividades educativas y de alcance comunitario sobre el censo.</a:t>
                      </a:r>
                      <a:endParaRPr lang="es-US" sz="1800" dirty="0">
                        <a:effectLst/>
                        <a:latin typeface="Arial" panose="020B0604020202020204" pitchFamily="34" charset="0"/>
                        <a:ea typeface="Calibri" panose="020F0502020204030204" pitchFamily="34" charset="0"/>
                        <a:cs typeface="Arial" panose="020B060402020202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956362"/>
                  </a:ext>
                </a:extLst>
              </a:tr>
            </a:tbl>
          </a:graphicData>
        </a:graphic>
      </p:graphicFrame>
      <p:graphicFrame>
        <p:nvGraphicFramePr>
          <p:cNvPr id="13" name="Table 12">
            <a:extLst>
              <a:ext uri="{FF2B5EF4-FFF2-40B4-BE49-F238E27FC236}">
                <a16:creationId xmlns:a16="http://schemas.microsoft.com/office/drawing/2014/main" id="{BF5D8EA0-30C3-4802-8645-53BA62D513B0}"/>
              </a:ext>
            </a:extLst>
          </p:cNvPr>
          <p:cNvGraphicFramePr>
            <a:graphicFrameLocks noGrp="1"/>
          </p:cNvGraphicFramePr>
          <p:nvPr>
            <p:extLst>
              <p:ext uri="{D42A27DB-BD31-4B8C-83A1-F6EECF244321}">
                <p14:modId xmlns:p14="http://schemas.microsoft.com/office/powerpoint/2010/main" val="3758220295"/>
              </p:ext>
            </p:extLst>
          </p:nvPr>
        </p:nvGraphicFramePr>
        <p:xfrm>
          <a:off x="568957" y="3845061"/>
          <a:ext cx="7987213" cy="417464"/>
        </p:xfrm>
        <a:graphic>
          <a:graphicData uri="http://schemas.openxmlformats.org/drawingml/2006/table">
            <a:tbl>
              <a:tblPr firstRow="1" firstCol="1" bandRow="1"/>
              <a:tblGrid>
                <a:gridCol w="7987213">
                  <a:extLst>
                    <a:ext uri="{9D8B030D-6E8A-4147-A177-3AD203B41FA5}">
                      <a16:colId xmlns:a16="http://schemas.microsoft.com/office/drawing/2014/main" val="2975197976"/>
                    </a:ext>
                  </a:extLst>
                </a:gridCol>
              </a:tblGrid>
              <a:tr h="417464">
                <a:tc>
                  <a:txBody>
                    <a:bodyPr/>
                    <a:lstStyle/>
                    <a:p>
                      <a:pPr marL="146685" marR="0" algn="l" rtl="0" fontAlgn="base">
                        <a:lnSpc>
                          <a:spcPct val="107000"/>
                        </a:lnSpc>
                        <a:spcBef>
                          <a:spcPts val="0"/>
                        </a:spcBef>
                        <a:spcAft>
                          <a:spcPts val="0"/>
                        </a:spcAft>
                        <a:tabLst>
                          <a:tab pos="208280" algn="l"/>
                          <a:tab pos="318135" algn="l"/>
                          <a:tab pos="407670" algn="l"/>
                        </a:tabLst>
                      </a:pPr>
                      <a:r>
                        <a:rPr lang="es-US" sz="1800" b="1" i="0" u="none" baseline="0" dirty="0">
                          <a:effectLst/>
                          <a:latin typeface="Century Gothic" panose="020B0502020202020204" pitchFamily="34" charset="0"/>
                          <a:ea typeface="Times New Roman" panose="02020603050405020304" pitchFamily="18" charset="0"/>
                          <a:cs typeface="Times New Roman" panose="02020603050405020304" pitchFamily="18" charset="0"/>
                        </a:rPr>
                        <a:t>¿La USCB visitará mi casa?</a:t>
                      </a:r>
                      <a:endParaRPr lang="es-US" sz="1800" b="1" dirty="0">
                        <a:effectLst/>
                        <a:latin typeface="Arial" panose="020B0604020202020204" pitchFamily="34" charset="0"/>
                        <a:ea typeface="Calibri" panose="020F0502020204030204" pitchFamily="34" charset="0"/>
                        <a:cs typeface="Arial" panose="020B0604020202020204" pitchFamily="34" charset="0"/>
                      </a:endParaRPr>
                    </a:p>
                  </a:txBody>
                  <a:tcPr marL="24583" marR="24583" marT="24583" marB="245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2455010822"/>
                  </a:ext>
                </a:extLst>
              </a:tr>
            </a:tbl>
          </a:graphicData>
        </a:graphic>
      </p:graphicFrame>
      <p:graphicFrame>
        <p:nvGraphicFramePr>
          <p:cNvPr id="14" name="Table 13">
            <a:extLst>
              <a:ext uri="{FF2B5EF4-FFF2-40B4-BE49-F238E27FC236}">
                <a16:creationId xmlns:a16="http://schemas.microsoft.com/office/drawing/2014/main" id="{B8EB0F71-E7EB-4563-BE3F-7828C788C0F6}"/>
              </a:ext>
            </a:extLst>
          </p:cNvPr>
          <p:cNvGraphicFramePr>
            <a:graphicFrameLocks noGrp="1"/>
          </p:cNvGraphicFramePr>
          <p:nvPr>
            <p:extLst>
              <p:ext uri="{D42A27DB-BD31-4B8C-83A1-F6EECF244321}">
                <p14:modId xmlns:p14="http://schemas.microsoft.com/office/powerpoint/2010/main" val="420779070"/>
              </p:ext>
            </p:extLst>
          </p:nvPr>
        </p:nvGraphicFramePr>
        <p:xfrm>
          <a:off x="568959" y="4274280"/>
          <a:ext cx="7987212" cy="1895096"/>
        </p:xfrm>
        <a:graphic>
          <a:graphicData uri="http://schemas.openxmlformats.org/drawingml/2006/table">
            <a:tbl>
              <a:tblPr firstRow="1" firstCol="1" bandRow="1"/>
              <a:tblGrid>
                <a:gridCol w="7987212">
                  <a:extLst>
                    <a:ext uri="{9D8B030D-6E8A-4147-A177-3AD203B41FA5}">
                      <a16:colId xmlns:a16="http://schemas.microsoft.com/office/drawing/2014/main" val="148848119"/>
                    </a:ext>
                  </a:extLst>
                </a:gridCol>
              </a:tblGrid>
              <a:tr h="1895096">
                <a:tc>
                  <a:txBody>
                    <a:bodyPr/>
                    <a:lstStyle/>
                    <a:p>
                      <a:pPr marL="57150" marR="0" algn="l" rtl="0" fontAlgn="base">
                        <a:lnSpc>
                          <a:spcPct val="107000"/>
                        </a:lnSpc>
                        <a:spcBef>
                          <a:spcPts val="0"/>
                        </a:spcBef>
                        <a:spcAft>
                          <a:spcPts val="0"/>
                        </a:spcAft>
                      </a:pPr>
                      <a:r>
                        <a:rPr lang="es-US" sz="1800" b="0" i="0" u="none" baseline="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Es posible, pero no se preocupe ni se alarme.  Es un proceso normal.  Desde abril y hasta fines de julio, los censistas estarán haciendo encuestas en las vecindades locales para hacer un seguimiento de los grupos familiares que no respondieron o que tuvieron respuestas incompletas.  Tendrán credenciales e identificación para demostrar que trabajan para la USCB.</a:t>
                      </a:r>
                      <a:endParaRPr lang="es-US" sz="1800" dirty="0">
                        <a:effectLst/>
                        <a:latin typeface="Arial" panose="020B0604020202020204" pitchFamily="34" charset="0"/>
                        <a:ea typeface="Calibri" panose="020F0502020204030204" pitchFamily="34" charset="0"/>
                        <a:cs typeface="Arial" panose="020B060402020202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956362"/>
                  </a:ext>
                </a:extLst>
              </a:tr>
            </a:tbl>
          </a:graphicData>
        </a:graphic>
      </p:graphicFrame>
      <p:sp>
        <p:nvSpPr>
          <p:cNvPr id="15" name="Title 1">
            <a:extLst>
              <a:ext uri="{FF2B5EF4-FFF2-40B4-BE49-F238E27FC236}">
                <a16:creationId xmlns:a16="http://schemas.microsoft.com/office/drawing/2014/main" id="{7AF26229-2B9B-4F9C-A7C7-4C6332AC7267}"/>
              </a:ext>
            </a:extLst>
          </p:cNvPr>
          <p:cNvSpPr>
            <a:spLocks noGrp="1"/>
          </p:cNvSpPr>
          <p:nvPr>
            <p:ph type="title"/>
          </p:nvPr>
        </p:nvSpPr>
        <p:spPr>
          <a:xfrm>
            <a:off x="629282" y="77597"/>
            <a:ext cx="7931153" cy="792896"/>
          </a:xfrm>
        </p:spPr>
        <p:txBody>
          <a:bodyPr anchor="t">
            <a:noAutofit/>
          </a:bodyPr>
          <a:lstStyle/>
          <a:p>
            <a:pPr rtl="0"/>
            <a:r>
              <a:rPr lang="es-US" sz="4300" b="1" i="0" u="none" baseline="0" dirty="0"/>
              <a:t>Más preguntas frecuentes que debe conocer</a:t>
            </a:r>
            <a:endParaRPr lang="es-US" sz="4300" b="1" dirty="0">
              <a:latin typeface="Century Gothic" panose="020B0502020202020204" pitchFamily="34" charset="0"/>
            </a:endParaRPr>
          </a:p>
        </p:txBody>
      </p:sp>
    </p:spTree>
    <p:extLst>
      <p:ext uri="{BB962C8B-B14F-4D97-AF65-F5344CB8AC3E}">
        <p14:creationId xmlns:p14="http://schemas.microsoft.com/office/powerpoint/2010/main" val="38157335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7" name="Title 1">
            <a:extLst>
              <a:ext uri="{FF2B5EF4-FFF2-40B4-BE49-F238E27FC236}">
                <a16:creationId xmlns:a16="http://schemas.microsoft.com/office/drawing/2014/main" id="{60BA6A14-B800-489B-81D5-421D9FEEBD20}"/>
              </a:ext>
            </a:extLst>
          </p:cNvPr>
          <p:cNvSpPr>
            <a:spLocks noGrp="1"/>
          </p:cNvSpPr>
          <p:nvPr>
            <p:ph type="title"/>
          </p:nvPr>
        </p:nvSpPr>
        <p:spPr>
          <a:xfrm>
            <a:off x="629282" y="142912"/>
            <a:ext cx="7931153" cy="792896"/>
          </a:xfrm>
        </p:spPr>
        <p:txBody>
          <a:bodyPr anchor="t">
            <a:noAutofit/>
          </a:bodyPr>
          <a:lstStyle/>
          <a:p>
            <a:pPr rtl="0"/>
            <a:r>
              <a:rPr lang="es-US" sz="4300" b="1" i="0" u="none" baseline="0" dirty="0"/>
              <a:t>Más preguntas frecuentes que debe conocer</a:t>
            </a:r>
            <a:endParaRPr lang="es-US" sz="4300" b="1" dirty="0">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812FA4C1-67C9-4BB7-897A-1210943BAD34}"/>
              </a:ext>
            </a:extLst>
          </p:cNvPr>
          <p:cNvGraphicFramePr>
            <a:graphicFrameLocks noGrp="1"/>
          </p:cNvGraphicFramePr>
          <p:nvPr>
            <p:extLst>
              <p:ext uri="{D42A27DB-BD31-4B8C-83A1-F6EECF244321}">
                <p14:modId xmlns:p14="http://schemas.microsoft.com/office/powerpoint/2010/main" val="4081520664"/>
              </p:ext>
            </p:extLst>
          </p:nvPr>
        </p:nvGraphicFramePr>
        <p:xfrm>
          <a:off x="777240" y="1458880"/>
          <a:ext cx="7948025" cy="668799"/>
        </p:xfrm>
        <a:graphic>
          <a:graphicData uri="http://schemas.openxmlformats.org/drawingml/2006/table">
            <a:tbl>
              <a:tblPr firstRow="1" firstCol="1" bandRow="1"/>
              <a:tblGrid>
                <a:gridCol w="7948025">
                  <a:extLst>
                    <a:ext uri="{9D8B030D-6E8A-4147-A177-3AD203B41FA5}">
                      <a16:colId xmlns:a16="http://schemas.microsoft.com/office/drawing/2014/main" val="2975197976"/>
                    </a:ext>
                  </a:extLst>
                </a:gridCol>
              </a:tblGrid>
              <a:tr h="417464">
                <a:tc>
                  <a:txBody>
                    <a:bodyPr/>
                    <a:lstStyle/>
                    <a:p>
                      <a:pPr marL="146685" marR="0" algn="l" rtl="0" fontAlgn="base">
                        <a:lnSpc>
                          <a:spcPct val="107000"/>
                        </a:lnSpc>
                        <a:spcBef>
                          <a:spcPts val="0"/>
                        </a:spcBef>
                        <a:spcAft>
                          <a:spcPts val="0"/>
                        </a:spcAft>
                        <a:tabLst>
                          <a:tab pos="208280" algn="l"/>
                          <a:tab pos="318135" algn="l"/>
                          <a:tab pos="407670" algn="l"/>
                        </a:tabLst>
                      </a:pPr>
                      <a:r>
                        <a:rPr lang="es-US" sz="1900" b="1" i="0" u="none" baseline="0" dirty="0">
                          <a:effectLst/>
                          <a:latin typeface="Century Gothic" panose="020B0502020202020204" pitchFamily="34" charset="0"/>
                          <a:ea typeface="Times New Roman" panose="02020603050405020304" pitchFamily="18" charset="0"/>
                          <a:cs typeface="Times New Roman" panose="02020603050405020304" pitchFamily="18" charset="0"/>
                        </a:rPr>
                        <a:t>Tengo dudas de si alguien más censó nuestro grupo familiar.  ¿Debo completar el cuestionario de todas maneras?</a:t>
                      </a:r>
                      <a:endParaRPr lang="es-US" sz="1900" b="1" dirty="0">
                        <a:effectLst/>
                        <a:latin typeface="Arial" panose="020B0604020202020204" pitchFamily="34" charset="0"/>
                        <a:ea typeface="Calibri" panose="020F0502020204030204" pitchFamily="34" charset="0"/>
                        <a:cs typeface="Arial" panose="020B0604020202020204" pitchFamily="34" charset="0"/>
                      </a:endParaRPr>
                    </a:p>
                  </a:txBody>
                  <a:tcPr marL="24583" marR="24583" marT="24583" marB="245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2455010822"/>
                  </a:ext>
                </a:extLst>
              </a:tr>
            </a:tbl>
          </a:graphicData>
        </a:graphic>
      </p:graphicFrame>
      <p:graphicFrame>
        <p:nvGraphicFramePr>
          <p:cNvPr id="10" name="Table 9">
            <a:extLst>
              <a:ext uri="{FF2B5EF4-FFF2-40B4-BE49-F238E27FC236}">
                <a16:creationId xmlns:a16="http://schemas.microsoft.com/office/drawing/2014/main" id="{2A6292BB-7632-4347-9C6B-7A38537B2AAA}"/>
              </a:ext>
            </a:extLst>
          </p:cNvPr>
          <p:cNvGraphicFramePr>
            <a:graphicFrameLocks noGrp="1"/>
          </p:cNvGraphicFramePr>
          <p:nvPr>
            <p:extLst>
              <p:ext uri="{D42A27DB-BD31-4B8C-83A1-F6EECF244321}">
                <p14:modId xmlns:p14="http://schemas.microsoft.com/office/powerpoint/2010/main" val="3224560121"/>
              </p:ext>
            </p:extLst>
          </p:nvPr>
        </p:nvGraphicFramePr>
        <p:xfrm>
          <a:off x="777241" y="2104103"/>
          <a:ext cx="7948024" cy="4055872"/>
        </p:xfrm>
        <a:graphic>
          <a:graphicData uri="http://schemas.openxmlformats.org/drawingml/2006/table">
            <a:tbl>
              <a:tblPr firstRow="1" firstCol="1" bandRow="1"/>
              <a:tblGrid>
                <a:gridCol w="7948024">
                  <a:extLst>
                    <a:ext uri="{9D8B030D-6E8A-4147-A177-3AD203B41FA5}">
                      <a16:colId xmlns:a16="http://schemas.microsoft.com/office/drawing/2014/main" val="498791663"/>
                    </a:ext>
                  </a:extLst>
                </a:gridCol>
              </a:tblGrid>
              <a:tr h="4055872">
                <a:tc>
                  <a:txBody>
                    <a:bodyPr/>
                    <a:lstStyle/>
                    <a:p>
                      <a:pPr marL="57150" marR="0" algn="l" rtl="0">
                        <a:lnSpc>
                          <a:spcPct val="107000"/>
                        </a:lnSpc>
                        <a:spcBef>
                          <a:spcPts val="0"/>
                        </a:spcBef>
                        <a:spcAft>
                          <a:spcPts val="0"/>
                        </a:spcAft>
                      </a:pPr>
                      <a:r>
                        <a:rPr lang="es-US" sz="1800" b="0" i="0" u="none" baseline="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Sí, está bien completar el formulario incluso si cree que otra persona de su grupo familiar ya lo completó.</a:t>
                      </a:r>
                    </a:p>
                    <a:p>
                      <a:pPr marL="57150" marR="0" algn="l" rtl="0">
                        <a:lnSpc>
                          <a:spcPct val="107000"/>
                        </a:lnSpc>
                        <a:spcBef>
                          <a:spcPts val="0"/>
                        </a:spcBef>
                        <a:spcAft>
                          <a:spcPts val="0"/>
                        </a:spcAft>
                      </a:pPr>
                      <a:endParaRPr lang="es-US" sz="1800"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p>
                      <a:pPr marL="57150" marR="0" algn="l" rtl="0">
                        <a:lnSpc>
                          <a:spcPct val="107000"/>
                        </a:lnSpc>
                        <a:spcBef>
                          <a:spcPts val="0"/>
                        </a:spcBef>
                        <a:spcAft>
                          <a:spcPts val="0"/>
                        </a:spcAft>
                      </a:pPr>
                      <a:r>
                        <a:rPr lang="es-US" sz="1800" b="0" i="0" u="none" baseline="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Complete el Censo 2020 e incluya a todas las personas que viven en la casa (niños, personas que no son familiares y otras familias), incluso si estas personas creen que otros podrían haber respondido antes. La USCB tiene implementados procesos para aplicar una solución en caso de haber respuestas por duplicado. </a:t>
                      </a:r>
                      <a:endParaRPr lang="es-US" sz="1800" dirty="0">
                        <a:solidFill>
                          <a:srgbClr val="000000"/>
                        </a:solidFill>
                        <a:effectLst/>
                        <a:latin typeface="Century Gothic" panose="020B0502020202020204" pitchFamily="34" charset="0"/>
                        <a:ea typeface="Calibri" panose="020F0502020204030204" pitchFamily="34" charset="0"/>
                        <a:cs typeface="Century Gothic" panose="020B0502020202020204" pitchFamily="34" charset="0"/>
                      </a:endParaRPr>
                    </a:p>
                    <a:p>
                      <a:pPr marL="57150" marR="0" algn="l" rtl="0" fontAlgn="base">
                        <a:lnSpc>
                          <a:spcPct val="107000"/>
                        </a:lnSpc>
                        <a:spcBef>
                          <a:spcPts val="0"/>
                        </a:spcBef>
                        <a:spcAft>
                          <a:spcPts val="0"/>
                        </a:spcAft>
                      </a:pPr>
                      <a:r>
                        <a:rPr lang="es-US" sz="1800" b="0" i="0" u="none" baseline="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US" sz="1800" dirty="0">
                        <a:effectLst/>
                        <a:latin typeface="Arial" panose="020B0604020202020204" pitchFamily="34" charset="0"/>
                        <a:ea typeface="Calibri" panose="020F0502020204030204" pitchFamily="34" charset="0"/>
                        <a:cs typeface="Arial" panose="020B0604020202020204" pitchFamily="34" charset="0"/>
                      </a:endParaRPr>
                    </a:p>
                    <a:p>
                      <a:pPr marL="57150" marR="0" algn="l" rtl="0" fontAlgn="base">
                        <a:lnSpc>
                          <a:spcPct val="107000"/>
                        </a:lnSpc>
                        <a:spcBef>
                          <a:spcPts val="0"/>
                        </a:spcBef>
                        <a:spcAft>
                          <a:spcPts val="0"/>
                        </a:spcAft>
                      </a:pPr>
                      <a:r>
                        <a:rPr lang="es-US" sz="1800" b="0" i="0" u="none" baseline="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Deberá incluir a todos los que componen su grupo familiar (bebés, niños, incluidos niños en guarda, personas que no son familiares y otros familiares). Para consultar una lista de a quiénes se debe censar, visite </a:t>
                      </a:r>
                      <a:r>
                        <a:rPr lang="es-US" sz="1800" b="1" i="0" u="sng" baseline="0"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3"/>
                        </a:rPr>
                        <a:t>https://2020census.gov/en/who-to-count.html</a:t>
                      </a:r>
                      <a:r>
                        <a:rPr lang="es-US" sz="1800" b="0" i="0" u="none" baseline="0" dirty="0">
                          <a:effectLst/>
                        </a:rPr>
                        <a:t>.</a:t>
                      </a:r>
                      <a:endParaRPr lang="es-US" sz="1800" dirty="0">
                        <a:effectLst/>
                        <a:latin typeface="Arial" panose="020B0604020202020204" pitchFamily="34" charset="0"/>
                        <a:ea typeface="Calibri" panose="020F0502020204030204" pitchFamily="34" charset="0"/>
                        <a:cs typeface="Arial" panose="020B060402020202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5087156"/>
                  </a:ext>
                </a:extLst>
              </a:tr>
            </a:tbl>
          </a:graphicData>
        </a:graphic>
      </p:graphicFrame>
    </p:spTree>
    <p:extLst>
      <p:ext uri="{BB962C8B-B14F-4D97-AF65-F5344CB8AC3E}">
        <p14:creationId xmlns:p14="http://schemas.microsoft.com/office/powerpoint/2010/main" val="10700346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graphicFrame>
        <p:nvGraphicFramePr>
          <p:cNvPr id="5" name="Table 4">
            <a:extLst>
              <a:ext uri="{FF2B5EF4-FFF2-40B4-BE49-F238E27FC236}">
                <a16:creationId xmlns:a16="http://schemas.microsoft.com/office/drawing/2014/main" id="{A08147EB-7338-4B48-BA13-EE3937D69A46}"/>
              </a:ext>
            </a:extLst>
          </p:cNvPr>
          <p:cNvGraphicFramePr>
            <a:graphicFrameLocks noGrp="1"/>
          </p:cNvGraphicFramePr>
          <p:nvPr>
            <p:extLst>
              <p:ext uri="{D42A27DB-BD31-4B8C-83A1-F6EECF244321}">
                <p14:modId xmlns:p14="http://schemas.microsoft.com/office/powerpoint/2010/main" val="1582220404"/>
              </p:ext>
            </p:extLst>
          </p:nvPr>
        </p:nvGraphicFramePr>
        <p:xfrm>
          <a:off x="568957" y="1356987"/>
          <a:ext cx="7960725" cy="668799"/>
        </p:xfrm>
        <a:graphic>
          <a:graphicData uri="http://schemas.openxmlformats.org/drawingml/2006/table">
            <a:tbl>
              <a:tblPr firstRow="1" firstCol="1" bandRow="1"/>
              <a:tblGrid>
                <a:gridCol w="7960725">
                  <a:extLst>
                    <a:ext uri="{9D8B030D-6E8A-4147-A177-3AD203B41FA5}">
                      <a16:colId xmlns:a16="http://schemas.microsoft.com/office/drawing/2014/main" val="2975197976"/>
                    </a:ext>
                  </a:extLst>
                </a:gridCol>
              </a:tblGrid>
              <a:tr h="417464">
                <a:tc>
                  <a:txBody>
                    <a:bodyPr/>
                    <a:lstStyle/>
                    <a:p>
                      <a:pPr marL="146685" marR="0" algn="l" rtl="0" fontAlgn="base">
                        <a:lnSpc>
                          <a:spcPct val="107000"/>
                        </a:lnSpc>
                        <a:spcBef>
                          <a:spcPts val="0"/>
                        </a:spcBef>
                        <a:spcAft>
                          <a:spcPts val="0"/>
                        </a:spcAft>
                        <a:tabLst>
                          <a:tab pos="208280" algn="l"/>
                          <a:tab pos="318135" algn="l"/>
                          <a:tab pos="407670" algn="l"/>
                        </a:tabLst>
                      </a:pPr>
                      <a:r>
                        <a:rPr lang="es-US" sz="1900" b="1" i="0" u="none" kern="1200" baseline="0" dirty="0">
                          <a:solidFill>
                            <a:schemeClr val="tx1"/>
                          </a:solidFill>
                          <a:latin typeface="Century Gothic" panose="020B0502020202020204" pitchFamily="34" charset="0"/>
                          <a:ea typeface="+mn-ea"/>
                          <a:cs typeface="+mn-cs"/>
                        </a:rPr>
                        <a:t>El sitio web de la USCB no funciona. ¿Cómo completo mi formulario?</a:t>
                      </a:r>
                      <a:endParaRPr lang="es-US" sz="1900" dirty="0">
                        <a:effectLst/>
                        <a:latin typeface="Arial" panose="020B0604020202020204" pitchFamily="34" charset="0"/>
                        <a:ea typeface="Calibri" panose="020F0502020204030204" pitchFamily="34" charset="0"/>
                        <a:cs typeface="Arial" panose="020B0604020202020204" pitchFamily="34" charset="0"/>
                      </a:endParaRPr>
                    </a:p>
                  </a:txBody>
                  <a:tcPr marL="24583" marR="24583" marT="24583" marB="245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2455010822"/>
                  </a:ext>
                </a:extLst>
              </a:tr>
            </a:tbl>
          </a:graphicData>
        </a:graphic>
      </p:graphicFrame>
      <p:graphicFrame>
        <p:nvGraphicFramePr>
          <p:cNvPr id="6" name="Table 5">
            <a:extLst>
              <a:ext uri="{FF2B5EF4-FFF2-40B4-BE49-F238E27FC236}">
                <a16:creationId xmlns:a16="http://schemas.microsoft.com/office/drawing/2014/main" id="{6126BAF2-EDE7-4F9D-B6DC-F7B401BF1303}"/>
              </a:ext>
            </a:extLst>
          </p:cNvPr>
          <p:cNvGraphicFramePr>
            <a:graphicFrameLocks noGrp="1"/>
          </p:cNvGraphicFramePr>
          <p:nvPr>
            <p:extLst>
              <p:ext uri="{D42A27DB-BD31-4B8C-83A1-F6EECF244321}">
                <p14:modId xmlns:p14="http://schemas.microsoft.com/office/powerpoint/2010/main" val="2715267318"/>
              </p:ext>
            </p:extLst>
          </p:nvPr>
        </p:nvGraphicFramePr>
        <p:xfrm>
          <a:off x="568958" y="2016772"/>
          <a:ext cx="7960724" cy="1184113"/>
        </p:xfrm>
        <a:graphic>
          <a:graphicData uri="http://schemas.openxmlformats.org/drawingml/2006/table">
            <a:tbl>
              <a:tblPr firstRow="1" firstCol="1" bandRow="1"/>
              <a:tblGrid>
                <a:gridCol w="7960724">
                  <a:extLst>
                    <a:ext uri="{9D8B030D-6E8A-4147-A177-3AD203B41FA5}">
                      <a16:colId xmlns:a16="http://schemas.microsoft.com/office/drawing/2014/main" val="2208134164"/>
                    </a:ext>
                  </a:extLst>
                </a:gridCol>
              </a:tblGrid>
              <a:tr h="1184113">
                <a:tc>
                  <a:txBody>
                    <a:bodyPr/>
                    <a:lstStyle/>
                    <a:p>
                      <a:pPr marL="57150" marR="0" algn="l" rtl="0" fontAlgn="base">
                        <a:lnSpc>
                          <a:spcPct val="107000"/>
                        </a:lnSpc>
                        <a:spcBef>
                          <a:spcPts val="0"/>
                        </a:spcBef>
                        <a:spcAft>
                          <a:spcPts val="0"/>
                        </a:spcAft>
                      </a:pPr>
                      <a:r>
                        <a:rPr lang="es-US" sz="1900" b="0" i="0" u="none" baseline="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Le sugerimos que complete el cuestionario por teléfono. S</a:t>
                      </a:r>
                      <a:r>
                        <a:rPr lang="es-US" sz="1900" b="0" i="0" u="none" baseline="0" dirty="0">
                          <a:effectLst/>
                          <a:latin typeface="Century Gothic" panose="020B0502020202020204" pitchFamily="34" charset="0"/>
                          <a:ea typeface="Calibri" panose="020F0502020204030204" pitchFamily="34" charset="0"/>
                          <a:cs typeface="Arial" panose="020B0604020202020204" pitchFamily="34" charset="0"/>
                        </a:rPr>
                        <a:t>olo debe dar su dirección en lugar del código que se le envió por correo. </a:t>
                      </a:r>
                      <a:endParaRPr lang="es-US" sz="1900" dirty="0">
                        <a:effectLst/>
                        <a:latin typeface="Arial" panose="020B0604020202020204" pitchFamily="34" charset="0"/>
                        <a:ea typeface="Calibri" panose="020F0502020204030204" pitchFamily="34" charset="0"/>
                        <a:cs typeface="Arial" panose="020B060402020202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7951879"/>
                  </a:ext>
                </a:extLst>
              </a:tr>
            </a:tbl>
          </a:graphicData>
        </a:graphic>
      </p:graphicFrame>
      <p:graphicFrame>
        <p:nvGraphicFramePr>
          <p:cNvPr id="8" name="Table 7">
            <a:extLst>
              <a:ext uri="{FF2B5EF4-FFF2-40B4-BE49-F238E27FC236}">
                <a16:creationId xmlns:a16="http://schemas.microsoft.com/office/drawing/2014/main" id="{25B7D191-259F-40A3-9F0B-3AE2808142F1}"/>
              </a:ext>
            </a:extLst>
          </p:cNvPr>
          <p:cNvGraphicFramePr>
            <a:graphicFrameLocks noGrp="1"/>
          </p:cNvGraphicFramePr>
          <p:nvPr/>
        </p:nvGraphicFramePr>
        <p:xfrm>
          <a:off x="568957" y="3332541"/>
          <a:ext cx="7987213" cy="703883"/>
        </p:xfrm>
        <a:graphic>
          <a:graphicData uri="http://schemas.openxmlformats.org/drawingml/2006/table">
            <a:tbl>
              <a:tblPr firstRow="1" firstCol="1" bandRow="1"/>
              <a:tblGrid>
                <a:gridCol w="7987213">
                  <a:extLst>
                    <a:ext uri="{9D8B030D-6E8A-4147-A177-3AD203B41FA5}">
                      <a16:colId xmlns:a16="http://schemas.microsoft.com/office/drawing/2014/main" val="2975197976"/>
                    </a:ext>
                  </a:extLst>
                </a:gridCol>
              </a:tblGrid>
              <a:tr h="703883">
                <a:tc>
                  <a:txBody>
                    <a:bodyPr/>
                    <a:lstStyle/>
                    <a:p>
                      <a:pPr marL="146685" marR="0" algn="l" rtl="0" fontAlgn="base">
                        <a:lnSpc>
                          <a:spcPct val="107000"/>
                        </a:lnSpc>
                        <a:spcBef>
                          <a:spcPts val="0"/>
                        </a:spcBef>
                        <a:spcAft>
                          <a:spcPts val="0"/>
                        </a:spcAft>
                        <a:tabLst>
                          <a:tab pos="208280" algn="l"/>
                          <a:tab pos="318135" algn="l"/>
                          <a:tab pos="407670" algn="l"/>
                        </a:tabLst>
                      </a:pPr>
                      <a:r>
                        <a:rPr lang="es-US" sz="2000" b="1" i="0" u="none" kern="1200" baseline="0" dirty="0">
                          <a:solidFill>
                            <a:schemeClr val="tx1"/>
                          </a:solidFill>
                          <a:effectLst/>
                          <a:latin typeface="Century Gothic" panose="020B0502020202020204" pitchFamily="34" charset="0"/>
                          <a:ea typeface="+mn-ea"/>
                          <a:cs typeface="+mn-cs"/>
                        </a:rPr>
                        <a:t>¿Qué recursos están disponibles para responder el cuestionario?</a:t>
                      </a:r>
                      <a:endParaRPr lang="es-US" sz="2000" b="1" dirty="0">
                        <a:effectLst/>
                        <a:latin typeface="Arial" panose="020B0604020202020204" pitchFamily="34" charset="0"/>
                        <a:ea typeface="Calibri" panose="020F0502020204030204" pitchFamily="34" charset="0"/>
                        <a:cs typeface="Arial" panose="020B0604020202020204" pitchFamily="34" charset="0"/>
                      </a:endParaRPr>
                    </a:p>
                  </a:txBody>
                  <a:tcPr marL="24583" marR="24583" marT="24583" marB="245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2455010822"/>
                  </a:ext>
                </a:extLst>
              </a:tr>
            </a:tbl>
          </a:graphicData>
        </a:graphic>
      </p:graphicFrame>
      <p:graphicFrame>
        <p:nvGraphicFramePr>
          <p:cNvPr id="9" name="Table 8">
            <a:extLst>
              <a:ext uri="{FF2B5EF4-FFF2-40B4-BE49-F238E27FC236}">
                <a16:creationId xmlns:a16="http://schemas.microsoft.com/office/drawing/2014/main" id="{F8E596C3-8FEC-4379-BED8-353DDA1662FD}"/>
              </a:ext>
            </a:extLst>
          </p:cNvPr>
          <p:cNvGraphicFramePr>
            <a:graphicFrameLocks noGrp="1"/>
          </p:cNvGraphicFramePr>
          <p:nvPr>
            <p:extLst>
              <p:ext uri="{D42A27DB-BD31-4B8C-83A1-F6EECF244321}">
                <p14:modId xmlns:p14="http://schemas.microsoft.com/office/powerpoint/2010/main" val="3673491015"/>
              </p:ext>
            </p:extLst>
          </p:nvPr>
        </p:nvGraphicFramePr>
        <p:xfrm>
          <a:off x="568959" y="4039314"/>
          <a:ext cx="7987212" cy="1631935"/>
        </p:xfrm>
        <a:graphic>
          <a:graphicData uri="http://schemas.openxmlformats.org/drawingml/2006/table">
            <a:tbl>
              <a:tblPr firstRow="1" firstCol="1" bandRow="1"/>
              <a:tblGrid>
                <a:gridCol w="7987212">
                  <a:extLst>
                    <a:ext uri="{9D8B030D-6E8A-4147-A177-3AD203B41FA5}">
                      <a16:colId xmlns:a16="http://schemas.microsoft.com/office/drawing/2014/main" val="148848119"/>
                    </a:ext>
                  </a:extLst>
                </a:gridCol>
              </a:tblGrid>
              <a:tr h="1631935">
                <a:tc>
                  <a:txBody>
                    <a:bodyPr/>
                    <a:lstStyle/>
                    <a:p>
                      <a:pPr marL="57150" marR="0" algn="l" rtl="0" fontAlgn="base">
                        <a:lnSpc>
                          <a:spcPct val="107000"/>
                        </a:lnSpc>
                        <a:spcBef>
                          <a:spcPts val="0"/>
                        </a:spcBef>
                        <a:spcAft>
                          <a:spcPts val="0"/>
                        </a:spcAft>
                      </a:pPr>
                      <a:r>
                        <a:rPr lang="es-US" sz="2000" b="0" i="0" u="none" kern="1200" baseline="0" dirty="0">
                          <a:solidFill>
                            <a:schemeClr val="tx1"/>
                          </a:solidFill>
                          <a:effectLst/>
                          <a:latin typeface="Century Gothic" panose="020B0502020202020204" pitchFamily="34" charset="0"/>
                          <a:ea typeface="+mn-ea"/>
                          <a:cs typeface="+mn-cs"/>
                        </a:rPr>
                        <a:t>El sitio web de la USCB incluye un glosario donde puede buscar un término y obtener una definición; p. ej., la definición de “raza”. Para obtener más información, consulte el glosario de la USCB en </a:t>
                      </a:r>
                      <a:r>
                        <a:rPr lang="es-US" sz="2000" b="1" i="0" u="sng" kern="1200" baseline="0" dirty="0">
                          <a:solidFill>
                            <a:schemeClr val="tx1"/>
                          </a:solidFill>
                          <a:effectLst/>
                          <a:latin typeface="Century Gothic" panose="020B0502020202020204" pitchFamily="34" charset="0"/>
                          <a:ea typeface="+mn-ea"/>
                          <a:cs typeface="+mn-cs"/>
                          <a:hlinkClick r:id="rId3"/>
                        </a:rPr>
                        <a:t>https://www.census.gov/glossary/</a:t>
                      </a:r>
                      <a:r>
                        <a:rPr lang="es-US" sz="2000" b="0" i="0" u="none" kern="1200" baseline="0" dirty="0">
                          <a:solidFill>
                            <a:schemeClr val="tx1"/>
                          </a:solidFill>
                          <a:effectLst/>
                          <a:latin typeface="Century Gothic" panose="020B0502020202020204" pitchFamily="34" charset="0"/>
                          <a:ea typeface="+mn-ea"/>
                          <a:cs typeface="+mn-cs"/>
                        </a:rPr>
                        <a:t>.</a:t>
                      </a:r>
                      <a:endParaRPr lang="es-US" sz="1900" dirty="0">
                        <a:effectLst/>
                        <a:latin typeface="Arial" panose="020B0604020202020204" pitchFamily="34" charset="0"/>
                        <a:ea typeface="Calibri" panose="020F0502020204030204" pitchFamily="34" charset="0"/>
                        <a:cs typeface="Arial" panose="020B060402020202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956362"/>
                  </a:ext>
                </a:extLst>
              </a:tr>
            </a:tbl>
          </a:graphicData>
        </a:graphic>
      </p:graphicFrame>
      <p:sp>
        <p:nvSpPr>
          <p:cNvPr id="11" name="Title 1">
            <a:extLst>
              <a:ext uri="{FF2B5EF4-FFF2-40B4-BE49-F238E27FC236}">
                <a16:creationId xmlns:a16="http://schemas.microsoft.com/office/drawing/2014/main" id="{23D52324-9AA0-4F42-A1AE-80438C1B9A8F}"/>
              </a:ext>
            </a:extLst>
          </p:cNvPr>
          <p:cNvSpPr>
            <a:spLocks noGrp="1"/>
          </p:cNvSpPr>
          <p:nvPr>
            <p:ph type="title"/>
          </p:nvPr>
        </p:nvSpPr>
        <p:spPr>
          <a:xfrm>
            <a:off x="629282" y="182101"/>
            <a:ext cx="7931153" cy="792896"/>
          </a:xfrm>
        </p:spPr>
        <p:txBody>
          <a:bodyPr anchor="t">
            <a:noAutofit/>
          </a:bodyPr>
          <a:lstStyle/>
          <a:p>
            <a:pPr rtl="0"/>
            <a:r>
              <a:rPr lang="es-US" sz="4300" b="1" i="0" u="none" baseline="0" dirty="0"/>
              <a:t>Más preguntas frecuentes que debe conocer</a:t>
            </a:r>
            <a:endParaRPr lang="es-US" sz="4300" b="1" dirty="0">
              <a:latin typeface="Century Gothic" panose="020B0502020202020204" pitchFamily="34" charset="0"/>
            </a:endParaRPr>
          </a:p>
        </p:txBody>
      </p:sp>
    </p:spTree>
    <p:extLst>
      <p:ext uri="{BB962C8B-B14F-4D97-AF65-F5344CB8AC3E}">
        <p14:creationId xmlns:p14="http://schemas.microsoft.com/office/powerpoint/2010/main" val="38091394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D41F9A-F7DC-41E2-BB76-5EBD4833F65C}"/>
              </a:ext>
            </a:extLst>
          </p:cNvPr>
          <p:cNvSpPr>
            <a:spLocks noGrp="1"/>
          </p:cNvSpPr>
          <p:nvPr>
            <p:ph idx="1"/>
          </p:nvPr>
        </p:nvSpPr>
        <p:spPr>
          <a:xfrm>
            <a:off x="822959" y="1845734"/>
            <a:ext cx="7543801" cy="4023360"/>
          </a:xfrm>
        </p:spPr>
        <p:txBody>
          <a:bodyPr/>
          <a:lstStyle/>
          <a:p>
            <a:pPr algn="ctr" rtl="0"/>
            <a:endParaRPr lang="es-US" dirty="0">
              <a:latin typeface="Century Gothic" panose="020B0502020202020204" pitchFamily="34" charset="0"/>
            </a:endParaRPr>
          </a:p>
          <a:p>
            <a:pPr marL="0" indent="0" algn="ctr" rtl="0">
              <a:buNone/>
            </a:pPr>
            <a:endParaRPr lang="es-US" sz="4000" b="1" dirty="0">
              <a:latin typeface="Century Gothic" panose="020B0502020202020204" pitchFamily="34" charset="0"/>
            </a:endParaRPr>
          </a:p>
          <a:p>
            <a:pPr marL="0" indent="0" algn="ctr" rtl="0">
              <a:buNone/>
            </a:pPr>
            <a:endParaRPr lang="es-US" sz="4000" b="1"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graphicFrame>
        <p:nvGraphicFramePr>
          <p:cNvPr id="5" name="Table 4">
            <a:extLst>
              <a:ext uri="{FF2B5EF4-FFF2-40B4-BE49-F238E27FC236}">
                <a16:creationId xmlns:a16="http://schemas.microsoft.com/office/drawing/2014/main" id="{24456043-822B-4D55-BA8B-EA74FC1B0604}"/>
              </a:ext>
            </a:extLst>
          </p:cNvPr>
          <p:cNvGraphicFramePr>
            <a:graphicFrameLocks noGrp="1"/>
          </p:cNvGraphicFramePr>
          <p:nvPr>
            <p:extLst>
              <p:ext uri="{D42A27DB-BD31-4B8C-83A1-F6EECF244321}">
                <p14:modId xmlns:p14="http://schemas.microsoft.com/office/powerpoint/2010/main" val="3668560972"/>
              </p:ext>
            </p:extLst>
          </p:nvPr>
        </p:nvGraphicFramePr>
        <p:xfrm>
          <a:off x="473530" y="1435165"/>
          <a:ext cx="8160633" cy="792896"/>
        </p:xfrm>
        <a:graphic>
          <a:graphicData uri="http://schemas.openxmlformats.org/drawingml/2006/table">
            <a:tbl>
              <a:tblPr firstRow="1" firstCol="1" bandRow="1"/>
              <a:tblGrid>
                <a:gridCol w="8160633">
                  <a:extLst>
                    <a:ext uri="{9D8B030D-6E8A-4147-A177-3AD203B41FA5}">
                      <a16:colId xmlns:a16="http://schemas.microsoft.com/office/drawing/2014/main" val="2975197976"/>
                    </a:ext>
                  </a:extLst>
                </a:gridCol>
              </a:tblGrid>
              <a:tr h="792896">
                <a:tc>
                  <a:txBody>
                    <a:bodyPr/>
                    <a:lstStyle/>
                    <a:p>
                      <a:pPr marL="146685" marR="0" algn="l" rtl="0" fontAlgn="base">
                        <a:lnSpc>
                          <a:spcPct val="107000"/>
                        </a:lnSpc>
                        <a:spcBef>
                          <a:spcPts val="0"/>
                        </a:spcBef>
                        <a:spcAft>
                          <a:spcPts val="0"/>
                        </a:spcAft>
                        <a:tabLst>
                          <a:tab pos="208280" algn="l"/>
                          <a:tab pos="318135" algn="l"/>
                          <a:tab pos="407670" algn="l"/>
                        </a:tabLst>
                      </a:pPr>
                      <a:r>
                        <a:rPr lang="es-US" sz="2000" b="1" i="0" u="none" kern="1200" baseline="0" dirty="0">
                          <a:solidFill>
                            <a:schemeClr val="tx1"/>
                          </a:solidFill>
                          <a:effectLst/>
                          <a:latin typeface="Century Gothic" panose="020B0502020202020204" pitchFamily="34" charset="0"/>
                          <a:ea typeface="+mn-ea"/>
                          <a:cs typeface="+mn-cs"/>
                        </a:rPr>
                        <a:t>Perdí mi cuestionario en papel o nunca lo recibí por correo. ¿Cómo consigo uno nuevo?</a:t>
                      </a:r>
                      <a:endParaRPr lang="es-US" sz="2000" b="1" dirty="0">
                        <a:effectLst/>
                        <a:latin typeface="Arial" panose="020B0604020202020204" pitchFamily="34" charset="0"/>
                        <a:ea typeface="Calibri" panose="020F0502020204030204" pitchFamily="34" charset="0"/>
                        <a:cs typeface="Arial" panose="020B0604020202020204" pitchFamily="34" charset="0"/>
                      </a:endParaRPr>
                    </a:p>
                  </a:txBody>
                  <a:tcPr marL="24583" marR="24583" marT="24583" marB="245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2455010822"/>
                  </a:ext>
                </a:extLst>
              </a:tr>
            </a:tbl>
          </a:graphicData>
        </a:graphic>
      </p:graphicFrame>
      <p:graphicFrame>
        <p:nvGraphicFramePr>
          <p:cNvPr id="6" name="Table 5">
            <a:extLst>
              <a:ext uri="{FF2B5EF4-FFF2-40B4-BE49-F238E27FC236}">
                <a16:creationId xmlns:a16="http://schemas.microsoft.com/office/drawing/2014/main" id="{B6D9B6B4-ED99-4867-96D7-14CF3DE2C488}"/>
              </a:ext>
            </a:extLst>
          </p:cNvPr>
          <p:cNvGraphicFramePr>
            <a:graphicFrameLocks noGrp="1"/>
          </p:cNvGraphicFramePr>
          <p:nvPr>
            <p:extLst>
              <p:ext uri="{D42A27DB-BD31-4B8C-83A1-F6EECF244321}">
                <p14:modId xmlns:p14="http://schemas.microsoft.com/office/powerpoint/2010/main" val="3674765879"/>
              </p:ext>
            </p:extLst>
          </p:nvPr>
        </p:nvGraphicFramePr>
        <p:xfrm>
          <a:off x="473531" y="2234414"/>
          <a:ext cx="8160632" cy="1389877"/>
        </p:xfrm>
        <a:graphic>
          <a:graphicData uri="http://schemas.openxmlformats.org/drawingml/2006/table">
            <a:tbl>
              <a:tblPr firstRow="1" firstCol="1" bandRow="1"/>
              <a:tblGrid>
                <a:gridCol w="8160632">
                  <a:extLst>
                    <a:ext uri="{9D8B030D-6E8A-4147-A177-3AD203B41FA5}">
                      <a16:colId xmlns:a16="http://schemas.microsoft.com/office/drawing/2014/main" val="148848119"/>
                    </a:ext>
                  </a:extLst>
                </a:gridCol>
              </a:tblGrid>
              <a:tr h="1389877">
                <a:tc>
                  <a:txBody>
                    <a:bodyPr/>
                    <a:lstStyle/>
                    <a:p>
                      <a:pPr marL="57150" marR="0" algn="l" rtl="0" fontAlgn="base">
                        <a:lnSpc>
                          <a:spcPct val="107000"/>
                        </a:lnSpc>
                        <a:spcBef>
                          <a:spcPts val="0"/>
                        </a:spcBef>
                        <a:spcAft>
                          <a:spcPts val="0"/>
                        </a:spcAft>
                      </a:pPr>
                      <a:r>
                        <a:rPr lang="es-US" sz="2000" b="0" i="0" u="none" kern="1200" baseline="0" dirty="0">
                          <a:solidFill>
                            <a:schemeClr val="tx1"/>
                          </a:solidFill>
                          <a:effectLst/>
                          <a:latin typeface="Century Gothic" panose="020B0502020202020204" pitchFamily="34" charset="0"/>
                          <a:ea typeface="+mn-ea"/>
                          <a:cs typeface="+mn-cs"/>
                        </a:rPr>
                        <a:t>Puede completar el cuestionario en línea en </a:t>
                      </a:r>
                      <a:r>
                        <a:rPr lang="es-US" sz="2000" b="1" i="0" u="sng" kern="1200" baseline="0" dirty="0">
                          <a:solidFill>
                            <a:schemeClr val="tx1"/>
                          </a:solidFill>
                          <a:effectLst/>
                          <a:latin typeface="Century Gothic" panose="020B0502020202020204" pitchFamily="34" charset="0"/>
                          <a:ea typeface="+mn-ea"/>
                          <a:cs typeface="+mn-cs"/>
                          <a:hlinkClick r:id="rId3"/>
                        </a:rPr>
                        <a:t>https://www.2020census.gov/</a:t>
                      </a:r>
                      <a:r>
                        <a:rPr lang="es-US" sz="2000" b="0" i="0" u="none" kern="1200" baseline="0" dirty="0">
                          <a:solidFill>
                            <a:schemeClr val="tx1"/>
                          </a:solidFill>
                          <a:effectLst/>
                          <a:latin typeface="Century Gothic" panose="020B0502020202020204" pitchFamily="34" charset="0"/>
                          <a:ea typeface="+mn-ea"/>
                          <a:cs typeface="+mn-cs"/>
                        </a:rPr>
                        <a:t> o por teléfono; solo debe dar su dirección en lugar del código que se le envió por correo.</a:t>
                      </a:r>
                      <a:endParaRPr lang="es-US" sz="2000" dirty="0">
                        <a:effectLst/>
                        <a:latin typeface="Century Gothic" panose="020B0502020202020204" pitchFamily="34" charset="0"/>
                        <a:ea typeface="Calibri" panose="020F0502020204030204" pitchFamily="34" charset="0"/>
                        <a:cs typeface="Arial" panose="020B060402020202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956362"/>
                  </a:ext>
                </a:extLst>
              </a:tr>
            </a:tbl>
          </a:graphicData>
        </a:graphic>
      </p:graphicFrame>
      <p:graphicFrame>
        <p:nvGraphicFramePr>
          <p:cNvPr id="7" name="Table 6">
            <a:extLst>
              <a:ext uri="{FF2B5EF4-FFF2-40B4-BE49-F238E27FC236}">
                <a16:creationId xmlns:a16="http://schemas.microsoft.com/office/drawing/2014/main" id="{D94C3AE4-66DA-4F84-9800-96C40809AE4C}"/>
              </a:ext>
            </a:extLst>
          </p:cNvPr>
          <p:cNvGraphicFramePr>
            <a:graphicFrameLocks noGrp="1"/>
          </p:cNvGraphicFramePr>
          <p:nvPr>
            <p:extLst>
              <p:ext uri="{D42A27DB-BD31-4B8C-83A1-F6EECF244321}">
                <p14:modId xmlns:p14="http://schemas.microsoft.com/office/powerpoint/2010/main" val="738898612"/>
              </p:ext>
            </p:extLst>
          </p:nvPr>
        </p:nvGraphicFramePr>
        <p:xfrm>
          <a:off x="473530" y="3779762"/>
          <a:ext cx="8160633" cy="1027574"/>
        </p:xfrm>
        <a:graphic>
          <a:graphicData uri="http://schemas.openxmlformats.org/drawingml/2006/table">
            <a:tbl>
              <a:tblPr firstRow="1" firstCol="1" bandRow="1"/>
              <a:tblGrid>
                <a:gridCol w="8160633">
                  <a:extLst>
                    <a:ext uri="{9D8B030D-6E8A-4147-A177-3AD203B41FA5}">
                      <a16:colId xmlns:a16="http://schemas.microsoft.com/office/drawing/2014/main" val="2975197976"/>
                    </a:ext>
                  </a:extLst>
                </a:gridCol>
              </a:tblGrid>
              <a:tr h="877625">
                <a:tc>
                  <a:txBody>
                    <a:bodyPr/>
                    <a:lstStyle/>
                    <a:p>
                      <a:pPr marL="146685" marR="0" algn="l" rtl="0" fontAlgn="base">
                        <a:lnSpc>
                          <a:spcPct val="107000"/>
                        </a:lnSpc>
                        <a:spcBef>
                          <a:spcPts val="0"/>
                        </a:spcBef>
                        <a:spcAft>
                          <a:spcPts val="0"/>
                        </a:spcAft>
                        <a:tabLst>
                          <a:tab pos="208280" algn="l"/>
                          <a:tab pos="318135" algn="l"/>
                          <a:tab pos="407670" algn="l"/>
                        </a:tabLst>
                      </a:pPr>
                      <a:r>
                        <a:rPr lang="es-US" sz="2000" b="1" i="0" u="none" kern="1200" baseline="0" dirty="0">
                          <a:solidFill>
                            <a:schemeClr val="tx1"/>
                          </a:solidFill>
                          <a:effectLst/>
                          <a:latin typeface="Century Gothic" panose="020B0502020202020204" pitchFamily="34" charset="0"/>
                          <a:ea typeface="+mn-ea"/>
                          <a:cs typeface="+mn-cs"/>
                        </a:rPr>
                        <a:t>No comprendo algunos de los términos que se emplean en el cuestionario, ¿dónde puedo conseguir ayuda para comprenderlos?</a:t>
                      </a:r>
                      <a:endParaRPr lang="es-US" sz="1900" b="1" dirty="0">
                        <a:effectLst/>
                        <a:latin typeface="Arial" panose="020B0604020202020204" pitchFamily="34" charset="0"/>
                        <a:ea typeface="Calibri" panose="020F0502020204030204" pitchFamily="34" charset="0"/>
                        <a:cs typeface="Arial" panose="020B0604020202020204" pitchFamily="34" charset="0"/>
                      </a:endParaRPr>
                    </a:p>
                  </a:txBody>
                  <a:tcPr marL="24583" marR="24583" marT="24583" marB="245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2455010822"/>
                  </a:ext>
                </a:extLst>
              </a:tr>
            </a:tbl>
          </a:graphicData>
        </a:graphic>
      </p:graphicFrame>
      <p:graphicFrame>
        <p:nvGraphicFramePr>
          <p:cNvPr id="8" name="Table 7">
            <a:extLst>
              <a:ext uri="{FF2B5EF4-FFF2-40B4-BE49-F238E27FC236}">
                <a16:creationId xmlns:a16="http://schemas.microsoft.com/office/drawing/2014/main" id="{9E284444-92BF-4B88-9A5F-4E9E87865A38}"/>
              </a:ext>
            </a:extLst>
          </p:cNvPr>
          <p:cNvGraphicFramePr>
            <a:graphicFrameLocks noGrp="1"/>
          </p:cNvGraphicFramePr>
          <p:nvPr>
            <p:extLst>
              <p:ext uri="{D42A27DB-BD31-4B8C-83A1-F6EECF244321}">
                <p14:modId xmlns:p14="http://schemas.microsoft.com/office/powerpoint/2010/main" val="2532032762"/>
              </p:ext>
            </p:extLst>
          </p:nvPr>
        </p:nvGraphicFramePr>
        <p:xfrm>
          <a:off x="486592" y="4804871"/>
          <a:ext cx="8147957" cy="1310640"/>
        </p:xfrm>
        <a:graphic>
          <a:graphicData uri="http://schemas.openxmlformats.org/drawingml/2006/table">
            <a:tbl>
              <a:tblPr firstRow="1" firstCol="1" bandRow="1"/>
              <a:tblGrid>
                <a:gridCol w="8147957">
                  <a:extLst>
                    <a:ext uri="{9D8B030D-6E8A-4147-A177-3AD203B41FA5}">
                      <a16:colId xmlns:a16="http://schemas.microsoft.com/office/drawing/2014/main" val="148848119"/>
                    </a:ext>
                  </a:extLst>
                </a:gridCol>
              </a:tblGrid>
              <a:tr h="1158455">
                <a:tc>
                  <a:txBody>
                    <a:bodyPr/>
                    <a:lstStyle/>
                    <a:p>
                      <a:pPr algn="l" rtl="0"/>
                      <a:r>
                        <a:rPr lang="es-US" sz="2000" b="0" i="0" u="none" kern="1200" baseline="0" dirty="0">
                          <a:solidFill>
                            <a:schemeClr val="tx1"/>
                          </a:solidFill>
                          <a:effectLst/>
                          <a:latin typeface="Century Gothic" panose="020B0502020202020204" pitchFamily="34" charset="0"/>
                          <a:ea typeface="+mn-ea"/>
                          <a:cs typeface="+mn-cs"/>
                        </a:rPr>
                        <a:t>Puede llamar al número 844 para recibir asistencia o visite el glosario de la USCB en </a:t>
                      </a:r>
                      <a:r>
                        <a:rPr lang="es-US" sz="2000" b="1" i="0" u="sng" kern="1200" baseline="0" dirty="0">
                          <a:solidFill>
                            <a:schemeClr val="tx1"/>
                          </a:solidFill>
                          <a:effectLst/>
                          <a:latin typeface="Century Gothic" panose="020B0502020202020204" pitchFamily="34" charset="0"/>
                          <a:ea typeface="+mn-ea"/>
                          <a:cs typeface="+mn-cs"/>
                          <a:hlinkClick r:id="rId4"/>
                        </a:rPr>
                        <a:t>https://www.census.gov/glossary/</a:t>
                      </a:r>
                      <a:r>
                        <a:rPr lang="es-US" sz="2000" b="0" i="0" u="none" kern="1200" baseline="0" dirty="0">
                          <a:solidFill>
                            <a:schemeClr val="tx1"/>
                          </a:solidFill>
                          <a:effectLst/>
                          <a:latin typeface="Century Gothic" panose="020B0502020202020204" pitchFamily="34" charset="0"/>
                          <a:ea typeface="+mn-ea"/>
                          <a:cs typeface="+mn-cs"/>
                        </a:rPr>
                        <a:t> y use el cuadro de búsqueda para escribir el término que necesita entender.</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956362"/>
                  </a:ext>
                </a:extLst>
              </a:tr>
            </a:tbl>
          </a:graphicData>
        </a:graphic>
      </p:graphicFrame>
      <p:sp>
        <p:nvSpPr>
          <p:cNvPr id="9" name="Title 1">
            <a:extLst>
              <a:ext uri="{FF2B5EF4-FFF2-40B4-BE49-F238E27FC236}">
                <a16:creationId xmlns:a16="http://schemas.microsoft.com/office/drawing/2014/main" id="{68F0EFEE-806B-45DD-8EB2-C770377758D0}"/>
              </a:ext>
            </a:extLst>
          </p:cNvPr>
          <p:cNvSpPr>
            <a:spLocks noGrp="1"/>
          </p:cNvSpPr>
          <p:nvPr>
            <p:ph type="title"/>
          </p:nvPr>
        </p:nvSpPr>
        <p:spPr>
          <a:xfrm>
            <a:off x="629282" y="142912"/>
            <a:ext cx="7931153" cy="792896"/>
          </a:xfrm>
        </p:spPr>
        <p:txBody>
          <a:bodyPr anchor="t">
            <a:noAutofit/>
          </a:bodyPr>
          <a:lstStyle/>
          <a:p>
            <a:pPr rtl="0"/>
            <a:r>
              <a:rPr lang="es-US" sz="4300" b="1" i="0" u="none" baseline="0" dirty="0"/>
              <a:t>Más preguntas frecuentes que debe conocer</a:t>
            </a:r>
            <a:endParaRPr lang="es-US" sz="4300" b="1" dirty="0">
              <a:latin typeface="Century Gothic" panose="020B0502020202020204" pitchFamily="34" charset="0"/>
            </a:endParaRPr>
          </a:p>
        </p:txBody>
      </p:sp>
    </p:spTree>
    <p:extLst>
      <p:ext uri="{BB962C8B-B14F-4D97-AF65-F5344CB8AC3E}">
        <p14:creationId xmlns:p14="http://schemas.microsoft.com/office/powerpoint/2010/main" val="29531797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D41F9A-F7DC-41E2-BB76-5EBD4833F65C}"/>
              </a:ext>
            </a:extLst>
          </p:cNvPr>
          <p:cNvSpPr>
            <a:spLocks noGrp="1"/>
          </p:cNvSpPr>
          <p:nvPr>
            <p:ph idx="1"/>
          </p:nvPr>
        </p:nvSpPr>
        <p:spPr>
          <a:xfrm>
            <a:off x="822959" y="1845734"/>
            <a:ext cx="7543801" cy="4023360"/>
          </a:xfrm>
        </p:spPr>
        <p:txBody>
          <a:bodyPr/>
          <a:lstStyle/>
          <a:p>
            <a:pPr algn="ctr" rtl="0"/>
            <a:endParaRPr lang="es-US" dirty="0">
              <a:latin typeface="Century Gothic" panose="020B0502020202020204" pitchFamily="34" charset="0"/>
            </a:endParaRPr>
          </a:p>
          <a:p>
            <a:pPr marL="0" indent="0" algn="ctr" rtl="0">
              <a:buNone/>
            </a:pPr>
            <a:endParaRPr lang="es-US" sz="4000" b="1" dirty="0">
              <a:latin typeface="Century Gothic" panose="020B0502020202020204" pitchFamily="34" charset="0"/>
            </a:endParaRPr>
          </a:p>
          <a:p>
            <a:pPr marL="0" indent="0" algn="ctr" rtl="0">
              <a:buNone/>
            </a:pPr>
            <a:endParaRPr lang="es-US" sz="4000" b="1"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graphicFrame>
        <p:nvGraphicFramePr>
          <p:cNvPr id="5" name="Table 4">
            <a:extLst>
              <a:ext uri="{FF2B5EF4-FFF2-40B4-BE49-F238E27FC236}">
                <a16:creationId xmlns:a16="http://schemas.microsoft.com/office/drawing/2014/main" id="{24456043-822B-4D55-BA8B-EA74FC1B0604}"/>
              </a:ext>
            </a:extLst>
          </p:cNvPr>
          <p:cNvGraphicFramePr>
            <a:graphicFrameLocks noGrp="1"/>
          </p:cNvGraphicFramePr>
          <p:nvPr>
            <p:extLst>
              <p:ext uri="{D42A27DB-BD31-4B8C-83A1-F6EECF244321}">
                <p14:modId xmlns:p14="http://schemas.microsoft.com/office/powerpoint/2010/main" val="2662715624"/>
              </p:ext>
            </p:extLst>
          </p:nvPr>
        </p:nvGraphicFramePr>
        <p:xfrm>
          <a:off x="591097" y="1348096"/>
          <a:ext cx="7990553" cy="603648"/>
        </p:xfrm>
        <a:graphic>
          <a:graphicData uri="http://schemas.openxmlformats.org/drawingml/2006/table">
            <a:tbl>
              <a:tblPr firstRow="1" firstCol="1" bandRow="1"/>
              <a:tblGrid>
                <a:gridCol w="7990553">
                  <a:extLst>
                    <a:ext uri="{9D8B030D-6E8A-4147-A177-3AD203B41FA5}">
                      <a16:colId xmlns:a16="http://schemas.microsoft.com/office/drawing/2014/main" val="2975197976"/>
                    </a:ext>
                  </a:extLst>
                </a:gridCol>
              </a:tblGrid>
              <a:tr h="417464">
                <a:tc>
                  <a:txBody>
                    <a:bodyPr/>
                    <a:lstStyle/>
                    <a:p>
                      <a:pPr marL="146685" marR="0" algn="l" rtl="0" fontAlgn="base">
                        <a:lnSpc>
                          <a:spcPct val="107000"/>
                        </a:lnSpc>
                        <a:spcBef>
                          <a:spcPts val="0"/>
                        </a:spcBef>
                        <a:spcAft>
                          <a:spcPts val="0"/>
                        </a:spcAft>
                        <a:tabLst>
                          <a:tab pos="208280" algn="l"/>
                          <a:tab pos="318135" algn="l"/>
                          <a:tab pos="407670" algn="l"/>
                        </a:tabLst>
                      </a:pPr>
                      <a:r>
                        <a:rPr lang="es-US" sz="1700" b="1" i="0" u="none" kern="1200" baseline="0" dirty="0">
                          <a:solidFill>
                            <a:schemeClr val="tx1"/>
                          </a:solidFill>
                          <a:effectLst/>
                          <a:latin typeface="Century Gothic" panose="020B0502020202020204" pitchFamily="34" charset="0"/>
                          <a:ea typeface="+mn-ea"/>
                          <a:cs typeface="+mn-cs"/>
                        </a:rPr>
                        <a:t>Mi vecino recibió la carta de invitación al censo pero yo no. ¿Qué debo hacer?</a:t>
                      </a:r>
                      <a:endParaRPr lang="es-US" sz="1700" b="1" dirty="0">
                        <a:effectLst/>
                        <a:latin typeface="Arial" panose="020B0604020202020204" pitchFamily="34" charset="0"/>
                        <a:ea typeface="Calibri" panose="020F0502020204030204" pitchFamily="34" charset="0"/>
                        <a:cs typeface="Arial" panose="020B0604020202020204" pitchFamily="34" charset="0"/>
                      </a:endParaRPr>
                    </a:p>
                  </a:txBody>
                  <a:tcPr marL="24583" marR="24583" marT="24583" marB="245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2455010822"/>
                  </a:ext>
                </a:extLst>
              </a:tr>
            </a:tbl>
          </a:graphicData>
        </a:graphic>
      </p:graphicFrame>
      <p:graphicFrame>
        <p:nvGraphicFramePr>
          <p:cNvPr id="6" name="Table 5">
            <a:extLst>
              <a:ext uri="{FF2B5EF4-FFF2-40B4-BE49-F238E27FC236}">
                <a16:creationId xmlns:a16="http://schemas.microsoft.com/office/drawing/2014/main" id="{B6D9B6B4-ED99-4867-96D7-14CF3DE2C488}"/>
              </a:ext>
            </a:extLst>
          </p:cNvPr>
          <p:cNvGraphicFramePr>
            <a:graphicFrameLocks noGrp="1"/>
          </p:cNvGraphicFramePr>
          <p:nvPr>
            <p:extLst>
              <p:ext uri="{D42A27DB-BD31-4B8C-83A1-F6EECF244321}">
                <p14:modId xmlns:p14="http://schemas.microsoft.com/office/powerpoint/2010/main" val="2766843102"/>
              </p:ext>
            </p:extLst>
          </p:nvPr>
        </p:nvGraphicFramePr>
        <p:xfrm>
          <a:off x="591096" y="1944054"/>
          <a:ext cx="7978141" cy="4193179"/>
        </p:xfrm>
        <a:graphic>
          <a:graphicData uri="http://schemas.openxmlformats.org/drawingml/2006/table">
            <a:tbl>
              <a:tblPr firstRow="1" firstCol="1" bandRow="1"/>
              <a:tblGrid>
                <a:gridCol w="7978141">
                  <a:extLst>
                    <a:ext uri="{9D8B030D-6E8A-4147-A177-3AD203B41FA5}">
                      <a16:colId xmlns:a16="http://schemas.microsoft.com/office/drawing/2014/main" val="148848119"/>
                    </a:ext>
                  </a:extLst>
                </a:gridCol>
              </a:tblGrid>
              <a:tr h="4193179">
                <a:tc>
                  <a:txBody>
                    <a:bodyPr/>
                    <a:lstStyle/>
                    <a:p>
                      <a:pPr algn="l" rtl="0" fontAlgn="base"/>
                      <a:r>
                        <a:rPr lang="es-US" sz="1500" b="0" i="0" u="none" kern="1200" baseline="0" dirty="0">
                          <a:solidFill>
                            <a:schemeClr val="tx1"/>
                          </a:solidFill>
                          <a:effectLst/>
                          <a:latin typeface="Century Gothic" panose="020B0502020202020204" pitchFamily="34" charset="0"/>
                          <a:ea typeface="+mn-ea"/>
                          <a:cs typeface="+mn-cs"/>
                        </a:rPr>
                        <a:t>No hay problema.  La USCB está escalonando el envío por correo, de manera que no todos recibirán la carta al mismo tiempo.  Esto es lo que dice la USCB sobre el contenido de la carta y sobre cuándo la recibirá.</a:t>
                      </a:r>
                    </a:p>
                    <a:p>
                      <a:pPr algn="l" rtl="0" fontAlgn="base"/>
                      <a:r>
                        <a:rPr lang="es-US" sz="1500" b="1" i="0" u="none" kern="1200" baseline="0" dirty="0">
                          <a:solidFill>
                            <a:schemeClr val="tx1"/>
                          </a:solidFill>
                          <a:effectLst/>
                          <a:latin typeface="Century Gothic" panose="020B0502020202020204" pitchFamily="34" charset="0"/>
                          <a:ea typeface="+mn-ea"/>
                          <a:cs typeface="+mn-cs"/>
                        </a:rPr>
                        <a:t>[Fuente:</a:t>
                      </a:r>
                      <a:r>
                        <a:rPr lang="es-US" sz="1500" b="0" i="0" u="none" kern="1200" baseline="0" dirty="0">
                          <a:solidFill>
                            <a:schemeClr val="tx1"/>
                          </a:solidFill>
                          <a:effectLst/>
                          <a:latin typeface="Century Gothic" panose="020B0502020202020204" pitchFamily="34" charset="0"/>
                          <a:ea typeface="+mn-ea"/>
                          <a:cs typeface="+mn-cs"/>
                        </a:rPr>
                        <a:t> </a:t>
                      </a:r>
                      <a:r>
                        <a:rPr lang="es-US" sz="1500" b="1" i="0" u="sng" kern="1200" baseline="0" dirty="0">
                          <a:solidFill>
                            <a:schemeClr val="tx1"/>
                          </a:solidFill>
                          <a:effectLst/>
                          <a:latin typeface="Century Gothic" panose="020B0502020202020204" pitchFamily="34" charset="0"/>
                          <a:ea typeface="+mn-ea"/>
                          <a:cs typeface="+mn-cs"/>
                          <a:hlinkClick r:id="rId3"/>
                        </a:rPr>
                        <a:t>https://www.census.gov/library/fact-sheets/2019/dec/2020-invites-everyone.html</a:t>
                      </a:r>
                      <a:r>
                        <a:rPr lang="es-US" sz="1500" b="1" i="0" u="sng" kern="1200" baseline="0" dirty="0">
                          <a:solidFill>
                            <a:schemeClr val="tx1"/>
                          </a:solidFill>
                          <a:effectLst/>
                          <a:latin typeface="Century Gothic" panose="020B0502020202020204" pitchFamily="34" charset="0"/>
                          <a:ea typeface="+mn-ea"/>
                          <a:cs typeface="+mn-cs"/>
                        </a:rPr>
                        <a:t>]</a:t>
                      </a:r>
                      <a:endParaRPr lang="es-US" sz="1500" kern="1200" dirty="0">
                        <a:solidFill>
                          <a:schemeClr val="tx1"/>
                        </a:solidFill>
                        <a:effectLst/>
                        <a:latin typeface="Century Gothic" panose="020B0502020202020204" pitchFamily="34" charset="0"/>
                        <a:ea typeface="+mn-ea"/>
                        <a:cs typeface="+mn-cs"/>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956362"/>
                  </a:ext>
                </a:extLst>
              </a:tr>
            </a:tbl>
          </a:graphicData>
        </a:graphic>
      </p:graphicFrame>
      <p:pic>
        <p:nvPicPr>
          <p:cNvPr id="7" name="Picture 6">
            <a:extLst>
              <a:ext uri="{FF2B5EF4-FFF2-40B4-BE49-F238E27FC236}">
                <a16:creationId xmlns:a16="http://schemas.microsoft.com/office/drawing/2014/main" id="{559FF0F6-34E6-4BF2-9D52-2B0A3B0DAB9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240280" y="3290800"/>
            <a:ext cx="4663440" cy="2633731"/>
          </a:xfrm>
          <a:prstGeom prst="rect">
            <a:avLst/>
          </a:prstGeom>
          <a:ln w="28575">
            <a:noFill/>
          </a:ln>
        </p:spPr>
      </p:pic>
      <p:sp>
        <p:nvSpPr>
          <p:cNvPr id="8" name="Title 1">
            <a:extLst>
              <a:ext uri="{FF2B5EF4-FFF2-40B4-BE49-F238E27FC236}">
                <a16:creationId xmlns:a16="http://schemas.microsoft.com/office/drawing/2014/main" id="{54BADC1F-CAA3-4AA4-B6D4-368AE0D8B14A}"/>
              </a:ext>
            </a:extLst>
          </p:cNvPr>
          <p:cNvSpPr>
            <a:spLocks noGrp="1"/>
          </p:cNvSpPr>
          <p:nvPr>
            <p:ph type="title"/>
          </p:nvPr>
        </p:nvSpPr>
        <p:spPr>
          <a:xfrm>
            <a:off x="629282" y="142912"/>
            <a:ext cx="7931153" cy="792896"/>
          </a:xfrm>
        </p:spPr>
        <p:txBody>
          <a:bodyPr anchor="t">
            <a:noAutofit/>
          </a:bodyPr>
          <a:lstStyle/>
          <a:p>
            <a:pPr rtl="0"/>
            <a:r>
              <a:rPr lang="es-US" sz="4300" b="1" i="0" u="none" baseline="0" dirty="0"/>
              <a:t>Más preguntas frecuentes que debe conocer</a:t>
            </a:r>
            <a:endParaRPr lang="es-US" sz="4300" b="1" dirty="0">
              <a:latin typeface="Century Gothic" panose="020B0502020202020204" pitchFamily="34" charset="0"/>
            </a:endParaRPr>
          </a:p>
        </p:txBody>
      </p:sp>
    </p:spTree>
    <p:extLst>
      <p:ext uri="{BB962C8B-B14F-4D97-AF65-F5344CB8AC3E}">
        <p14:creationId xmlns:p14="http://schemas.microsoft.com/office/powerpoint/2010/main" val="5309403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D41F9A-F7DC-41E2-BB76-5EBD4833F65C}"/>
              </a:ext>
            </a:extLst>
          </p:cNvPr>
          <p:cNvSpPr>
            <a:spLocks noGrp="1"/>
          </p:cNvSpPr>
          <p:nvPr>
            <p:ph idx="1"/>
          </p:nvPr>
        </p:nvSpPr>
        <p:spPr>
          <a:xfrm>
            <a:off x="822959" y="1845734"/>
            <a:ext cx="7543801" cy="4023360"/>
          </a:xfrm>
        </p:spPr>
        <p:txBody>
          <a:bodyPr/>
          <a:lstStyle/>
          <a:p>
            <a:pPr algn="ctr" rtl="0"/>
            <a:endParaRPr lang="es-US" dirty="0">
              <a:latin typeface="Century Gothic" panose="020B0502020202020204" pitchFamily="34" charset="0"/>
            </a:endParaRPr>
          </a:p>
          <a:p>
            <a:pPr marL="0" indent="0" algn="ctr" rtl="0">
              <a:buNone/>
            </a:pPr>
            <a:endParaRPr lang="es-US" sz="4000" b="1" dirty="0">
              <a:latin typeface="Century Gothic" panose="020B0502020202020204" pitchFamily="34" charset="0"/>
            </a:endParaRPr>
          </a:p>
          <a:p>
            <a:pPr marL="0" indent="0" algn="ctr" rtl="0">
              <a:buNone/>
            </a:pPr>
            <a:endParaRPr lang="es-US" sz="4000" b="1"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graphicFrame>
        <p:nvGraphicFramePr>
          <p:cNvPr id="5" name="Table 4">
            <a:extLst>
              <a:ext uri="{FF2B5EF4-FFF2-40B4-BE49-F238E27FC236}">
                <a16:creationId xmlns:a16="http://schemas.microsoft.com/office/drawing/2014/main" id="{24456043-822B-4D55-BA8B-EA74FC1B0604}"/>
              </a:ext>
            </a:extLst>
          </p:cNvPr>
          <p:cNvGraphicFramePr>
            <a:graphicFrameLocks noGrp="1"/>
          </p:cNvGraphicFramePr>
          <p:nvPr>
            <p:extLst>
              <p:ext uri="{D42A27DB-BD31-4B8C-83A1-F6EECF244321}">
                <p14:modId xmlns:p14="http://schemas.microsoft.com/office/powerpoint/2010/main" val="2103229487"/>
              </p:ext>
            </p:extLst>
          </p:nvPr>
        </p:nvGraphicFramePr>
        <p:xfrm>
          <a:off x="581658" y="1344605"/>
          <a:ext cx="7909199" cy="417464"/>
        </p:xfrm>
        <a:graphic>
          <a:graphicData uri="http://schemas.openxmlformats.org/drawingml/2006/table">
            <a:tbl>
              <a:tblPr firstRow="1" firstCol="1" bandRow="1"/>
              <a:tblGrid>
                <a:gridCol w="7909199">
                  <a:extLst>
                    <a:ext uri="{9D8B030D-6E8A-4147-A177-3AD203B41FA5}">
                      <a16:colId xmlns:a16="http://schemas.microsoft.com/office/drawing/2014/main" val="2975197976"/>
                    </a:ext>
                  </a:extLst>
                </a:gridCol>
              </a:tblGrid>
              <a:tr h="417464">
                <a:tc>
                  <a:txBody>
                    <a:bodyPr/>
                    <a:lstStyle/>
                    <a:p>
                      <a:pPr marL="57150" marR="0" algn="l" rtl="0" fontAlgn="base">
                        <a:lnSpc>
                          <a:spcPct val="107000"/>
                        </a:lnSpc>
                        <a:spcBef>
                          <a:spcPts val="0"/>
                        </a:spcBef>
                        <a:spcAft>
                          <a:spcPts val="0"/>
                        </a:spcAft>
                      </a:pPr>
                      <a:r>
                        <a:rPr lang="es-US" sz="1800" b="1" i="0" u="none" baseline="0" dirty="0">
                          <a:effectLst/>
                          <a:latin typeface="Century Gothic" panose="020B0502020202020204" pitchFamily="34" charset="0"/>
                          <a:ea typeface="Times New Roman" panose="02020603050405020304" pitchFamily="18" charset="0"/>
                          <a:cs typeface="Times New Roman" panose="02020603050405020304" pitchFamily="18" charset="0"/>
                        </a:rPr>
                        <a:t>¿Se conservará mi información de forma segura y confidencial?</a:t>
                      </a:r>
                      <a:endParaRPr lang="es-US" sz="1800" b="1" dirty="0">
                        <a:effectLst/>
                        <a:latin typeface="Century Gothic" panose="020B0502020202020204" pitchFamily="34" charset="0"/>
                        <a:ea typeface="Calibri" panose="020F0502020204030204" pitchFamily="34" charset="0"/>
                        <a:cs typeface="Arial" panose="020B0604020202020204" pitchFamily="34" charset="0"/>
                      </a:endParaRPr>
                    </a:p>
                  </a:txBody>
                  <a:tcPr marL="24583" marR="24583" marT="24583" marB="245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2455010822"/>
                  </a:ext>
                </a:extLst>
              </a:tr>
            </a:tbl>
          </a:graphicData>
        </a:graphic>
      </p:graphicFrame>
      <p:graphicFrame>
        <p:nvGraphicFramePr>
          <p:cNvPr id="2" name="Table 1">
            <a:extLst>
              <a:ext uri="{FF2B5EF4-FFF2-40B4-BE49-F238E27FC236}">
                <a16:creationId xmlns:a16="http://schemas.microsoft.com/office/drawing/2014/main" id="{8AF729C0-0AC8-4A8D-A48D-A2970110D4FA}"/>
              </a:ext>
            </a:extLst>
          </p:cNvPr>
          <p:cNvGraphicFramePr>
            <a:graphicFrameLocks noGrp="1"/>
          </p:cNvGraphicFramePr>
          <p:nvPr>
            <p:extLst>
              <p:ext uri="{D42A27DB-BD31-4B8C-83A1-F6EECF244321}">
                <p14:modId xmlns:p14="http://schemas.microsoft.com/office/powerpoint/2010/main" val="1404479888"/>
              </p:ext>
            </p:extLst>
          </p:nvPr>
        </p:nvGraphicFramePr>
        <p:xfrm>
          <a:off x="581659" y="1768412"/>
          <a:ext cx="7909198" cy="1852422"/>
        </p:xfrm>
        <a:graphic>
          <a:graphicData uri="http://schemas.openxmlformats.org/drawingml/2006/table">
            <a:tbl>
              <a:tblPr firstRow="1" firstCol="1" bandRow="1"/>
              <a:tblGrid>
                <a:gridCol w="7909198">
                  <a:extLst>
                    <a:ext uri="{9D8B030D-6E8A-4147-A177-3AD203B41FA5}">
                      <a16:colId xmlns:a16="http://schemas.microsoft.com/office/drawing/2014/main" val="2946969857"/>
                    </a:ext>
                  </a:extLst>
                </a:gridCol>
              </a:tblGrid>
              <a:tr h="441960">
                <a:tc>
                  <a:txBody>
                    <a:bodyPr/>
                    <a:lstStyle/>
                    <a:p>
                      <a:pPr marL="57150" marR="0" algn="l" rtl="0" fontAlgn="base">
                        <a:lnSpc>
                          <a:spcPct val="107000"/>
                        </a:lnSpc>
                        <a:spcBef>
                          <a:spcPts val="0"/>
                        </a:spcBef>
                        <a:spcAft>
                          <a:spcPts val="0"/>
                        </a:spcAft>
                      </a:pPr>
                      <a:r>
                        <a:rPr lang="es-US" sz="1800" b="0" i="0" u="none" baseline="0" dirty="0">
                          <a:effectLst/>
                          <a:latin typeface="Century Gothic" panose="020B0502020202020204" pitchFamily="34" charset="0"/>
                          <a:ea typeface="Calibri" panose="020F0502020204030204" pitchFamily="34" charset="0"/>
                          <a:cs typeface="Arial" panose="020B0604020202020204" pitchFamily="34" charset="0"/>
                        </a:rPr>
                        <a:t>La información recopilada durante el Censo 2020 no se puede compartir ni usar en su contra de ninguna manera. Su información se utiliza solo para generar estadísticas, no se puede compartir con organismos de inmigración o de orden público, y no se la puede usar para determinar su elegibilidad para beneficios del Gobierno. Nos tomamos muy en serio su privacidad y su seguridad.</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8165223"/>
                  </a:ext>
                </a:extLst>
              </a:tr>
            </a:tbl>
          </a:graphicData>
        </a:graphic>
      </p:graphicFrame>
      <p:graphicFrame>
        <p:nvGraphicFramePr>
          <p:cNvPr id="6" name="Table 5">
            <a:extLst>
              <a:ext uri="{FF2B5EF4-FFF2-40B4-BE49-F238E27FC236}">
                <a16:creationId xmlns:a16="http://schemas.microsoft.com/office/drawing/2014/main" id="{0B352577-7BBB-45E8-AC1F-5A9724B296F9}"/>
              </a:ext>
            </a:extLst>
          </p:cNvPr>
          <p:cNvGraphicFramePr>
            <a:graphicFrameLocks noGrp="1"/>
          </p:cNvGraphicFramePr>
          <p:nvPr>
            <p:extLst>
              <p:ext uri="{D42A27DB-BD31-4B8C-83A1-F6EECF244321}">
                <p14:modId xmlns:p14="http://schemas.microsoft.com/office/powerpoint/2010/main" val="3359834754"/>
              </p:ext>
            </p:extLst>
          </p:nvPr>
        </p:nvGraphicFramePr>
        <p:xfrm>
          <a:off x="581658" y="3704357"/>
          <a:ext cx="7909199" cy="636160"/>
        </p:xfrm>
        <a:graphic>
          <a:graphicData uri="http://schemas.openxmlformats.org/drawingml/2006/table">
            <a:tbl>
              <a:tblPr firstRow="1" firstCol="1" bandRow="1"/>
              <a:tblGrid>
                <a:gridCol w="7909199">
                  <a:extLst>
                    <a:ext uri="{9D8B030D-6E8A-4147-A177-3AD203B41FA5}">
                      <a16:colId xmlns:a16="http://schemas.microsoft.com/office/drawing/2014/main" val="2975197976"/>
                    </a:ext>
                  </a:extLst>
                </a:gridCol>
              </a:tblGrid>
              <a:tr h="417464">
                <a:tc>
                  <a:txBody>
                    <a:bodyPr/>
                    <a:lstStyle/>
                    <a:p>
                      <a:pPr marL="146685" marR="0" algn="l" rtl="0" fontAlgn="base">
                        <a:lnSpc>
                          <a:spcPct val="107000"/>
                        </a:lnSpc>
                        <a:spcBef>
                          <a:spcPts val="0"/>
                        </a:spcBef>
                        <a:spcAft>
                          <a:spcPts val="0"/>
                        </a:spcAft>
                        <a:tabLst>
                          <a:tab pos="208280" algn="l"/>
                          <a:tab pos="318135" algn="l"/>
                          <a:tab pos="407670" algn="l"/>
                        </a:tabLst>
                      </a:pPr>
                      <a:r>
                        <a:rPr lang="es-US" sz="1800" b="1" i="0" u="none" baseline="0" dirty="0">
                          <a:effectLst/>
                          <a:latin typeface="Century Gothic" panose="020B0502020202020204" pitchFamily="34" charset="0"/>
                          <a:ea typeface="Times New Roman" panose="02020603050405020304" pitchFamily="18" charset="0"/>
                          <a:cs typeface="Times New Roman" panose="02020603050405020304" pitchFamily="18" charset="0"/>
                        </a:rPr>
                        <a:t>Escucho rumores sobre el Censo 2020. ¿Cómo puedo diferenciar qué es verdadero y qué es falso?</a:t>
                      </a:r>
                      <a:endParaRPr lang="es-US" sz="1800" b="1" dirty="0">
                        <a:effectLst/>
                        <a:latin typeface="Arial" panose="020B0604020202020204" pitchFamily="34" charset="0"/>
                        <a:ea typeface="Calibri" panose="020F0502020204030204" pitchFamily="34" charset="0"/>
                        <a:cs typeface="Arial" panose="020B0604020202020204" pitchFamily="34" charset="0"/>
                      </a:endParaRPr>
                    </a:p>
                  </a:txBody>
                  <a:tcPr marL="24583" marR="24583" marT="24583" marB="245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2455010822"/>
                  </a:ext>
                </a:extLst>
              </a:tr>
            </a:tbl>
          </a:graphicData>
        </a:graphic>
      </p:graphicFrame>
      <p:graphicFrame>
        <p:nvGraphicFramePr>
          <p:cNvPr id="7" name="Table 6">
            <a:extLst>
              <a:ext uri="{FF2B5EF4-FFF2-40B4-BE49-F238E27FC236}">
                <a16:creationId xmlns:a16="http://schemas.microsoft.com/office/drawing/2014/main" id="{C15855BE-5CA2-441D-8DD3-51A2A8F3494B}"/>
              </a:ext>
            </a:extLst>
          </p:cNvPr>
          <p:cNvGraphicFramePr>
            <a:graphicFrameLocks noGrp="1"/>
          </p:cNvGraphicFramePr>
          <p:nvPr>
            <p:extLst>
              <p:ext uri="{D42A27DB-BD31-4B8C-83A1-F6EECF244321}">
                <p14:modId xmlns:p14="http://schemas.microsoft.com/office/powerpoint/2010/main" val="837804987"/>
              </p:ext>
            </p:extLst>
          </p:nvPr>
        </p:nvGraphicFramePr>
        <p:xfrm>
          <a:off x="581659" y="4326473"/>
          <a:ext cx="7909198" cy="1852422"/>
        </p:xfrm>
        <a:graphic>
          <a:graphicData uri="http://schemas.openxmlformats.org/drawingml/2006/table">
            <a:tbl>
              <a:tblPr firstRow="1" firstCol="1" bandRow="1"/>
              <a:tblGrid>
                <a:gridCol w="7909198">
                  <a:extLst>
                    <a:ext uri="{9D8B030D-6E8A-4147-A177-3AD203B41FA5}">
                      <a16:colId xmlns:a16="http://schemas.microsoft.com/office/drawing/2014/main" val="2946969857"/>
                    </a:ext>
                  </a:extLst>
                </a:gridCol>
              </a:tblGrid>
              <a:tr h="441960">
                <a:tc>
                  <a:txBody>
                    <a:bodyPr/>
                    <a:lstStyle/>
                    <a:p>
                      <a:pPr marL="57150" marR="0" algn="l" rtl="0" fontAlgn="base">
                        <a:lnSpc>
                          <a:spcPct val="107000"/>
                        </a:lnSpc>
                        <a:spcBef>
                          <a:spcPts val="0"/>
                        </a:spcBef>
                        <a:spcAft>
                          <a:spcPts val="0"/>
                        </a:spcAft>
                      </a:pPr>
                      <a:r>
                        <a:rPr lang="es-US" sz="1800" b="0" i="0" u="none" baseline="0" dirty="0">
                          <a:effectLst/>
                          <a:latin typeface="Century Gothic" panose="020B0502020202020204" pitchFamily="34" charset="0"/>
                          <a:ea typeface="Calibri" panose="020F0502020204030204" pitchFamily="34" charset="0"/>
                          <a:cs typeface="Arial" panose="020B0604020202020204" pitchFamily="34" charset="0"/>
                        </a:rPr>
                        <a:t>Puede visitar el sitio web oficial de rumores de la USCB en </a:t>
                      </a:r>
                      <a:r>
                        <a:rPr lang="es-US" sz="1800" b="1" i="0" u="sng" baseline="0"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3"/>
                        </a:rPr>
                        <a:t>https://2020census.gov/en/news-events/rumors.html</a:t>
                      </a:r>
                      <a:r>
                        <a:rPr lang="es-US" sz="1800" b="0" i="0" u="none" baseline="0" dirty="0">
                          <a:effectLst/>
                          <a:latin typeface="Century Gothic" panose="020B0502020202020204" pitchFamily="34" charset="0"/>
                          <a:ea typeface="Calibri" panose="020F0502020204030204" pitchFamily="34" charset="0"/>
                          <a:cs typeface="Arial" panose="020B0604020202020204" pitchFamily="34" charset="0"/>
                        </a:rPr>
                        <a:t> para obtener información sobre el Censo 2020.</a:t>
                      </a:r>
                    </a:p>
                    <a:p>
                      <a:pPr marL="57150" marR="0" algn="l" rtl="0" fontAlgn="base">
                        <a:lnSpc>
                          <a:spcPct val="107000"/>
                        </a:lnSpc>
                        <a:spcBef>
                          <a:spcPts val="0"/>
                        </a:spcBef>
                        <a:spcAft>
                          <a:spcPts val="0"/>
                        </a:spcAft>
                      </a:pPr>
                      <a:r>
                        <a:rPr lang="es-US" sz="1800" b="0" i="0" u="none" baseline="0" dirty="0">
                          <a:effectLst/>
                          <a:latin typeface="Century Gothic" panose="020B0502020202020204" pitchFamily="34" charset="0"/>
                          <a:ea typeface="Calibri" panose="020F0502020204030204" pitchFamily="34" charset="0"/>
                          <a:cs typeface="Arial" panose="020B0604020202020204" pitchFamily="34" charset="0"/>
                        </a:rPr>
                        <a:t> </a:t>
                      </a:r>
                    </a:p>
                    <a:p>
                      <a:pPr marL="57150" marR="0" algn="l" rtl="0" fontAlgn="base">
                        <a:lnSpc>
                          <a:spcPct val="107000"/>
                        </a:lnSpc>
                        <a:spcBef>
                          <a:spcPts val="0"/>
                        </a:spcBef>
                        <a:spcAft>
                          <a:spcPts val="0"/>
                        </a:spcAft>
                      </a:pPr>
                      <a:r>
                        <a:rPr lang="es-US" sz="1800" b="0" i="0" u="none" baseline="0" dirty="0">
                          <a:effectLst/>
                          <a:latin typeface="Century Gothic" panose="020B0502020202020204" pitchFamily="34" charset="0"/>
                          <a:ea typeface="Calibri" panose="020F0502020204030204" pitchFamily="34" charset="0"/>
                          <a:cs typeface="Arial" panose="020B0604020202020204" pitchFamily="34" charset="0"/>
                        </a:rPr>
                        <a:t>También puede </a:t>
                      </a:r>
                      <a:r>
                        <a:rPr lang="es-US" sz="1800" b="0" i="0" u="none" baseline="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informar sobre información falsa a </a:t>
                      </a:r>
                      <a:r>
                        <a:rPr lang="es-US" sz="1800" b="1" i="0" u="sng" baseline="0" dirty="0">
                          <a:solidFill>
                            <a:srgbClr val="0563C1"/>
                          </a:solidFill>
                          <a:effectLst/>
                          <a:latin typeface="Century Gothic" panose="020B0502020202020204" pitchFamily="34" charset="0"/>
                          <a:ea typeface="Calibri" panose="020F0502020204030204" pitchFamily="34" charset="0"/>
                          <a:cs typeface="Arial" panose="020B0604020202020204" pitchFamily="34" charset="0"/>
                          <a:hlinkClick r:id="rId4"/>
                        </a:rPr>
                        <a:t>rumors@census.gov</a:t>
                      </a:r>
                      <a:r>
                        <a:rPr lang="es-US" sz="1800" b="0" i="0" u="none" baseline="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a:t>
                      </a:r>
                      <a:endParaRPr lang="es-US" sz="1800" dirty="0">
                        <a:effectLst/>
                        <a:latin typeface="Century Gothic" panose="020B0502020202020204" pitchFamily="34" charset="0"/>
                        <a:ea typeface="Calibri" panose="020F0502020204030204" pitchFamily="34" charset="0"/>
                        <a:cs typeface="Arial" panose="020B060402020202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1766078"/>
                  </a:ext>
                </a:extLst>
              </a:tr>
            </a:tbl>
          </a:graphicData>
        </a:graphic>
      </p:graphicFrame>
      <p:sp>
        <p:nvSpPr>
          <p:cNvPr id="8" name="Title 1">
            <a:extLst>
              <a:ext uri="{FF2B5EF4-FFF2-40B4-BE49-F238E27FC236}">
                <a16:creationId xmlns:a16="http://schemas.microsoft.com/office/drawing/2014/main" id="{DF30BA58-E644-44D7-842B-2BBF7EDF2EA4}"/>
              </a:ext>
            </a:extLst>
          </p:cNvPr>
          <p:cNvSpPr>
            <a:spLocks noGrp="1"/>
          </p:cNvSpPr>
          <p:nvPr>
            <p:ph type="title"/>
          </p:nvPr>
        </p:nvSpPr>
        <p:spPr>
          <a:xfrm>
            <a:off x="629282" y="142912"/>
            <a:ext cx="7931153" cy="792896"/>
          </a:xfrm>
        </p:spPr>
        <p:txBody>
          <a:bodyPr anchor="t">
            <a:noAutofit/>
          </a:bodyPr>
          <a:lstStyle/>
          <a:p>
            <a:pPr rtl="0"/>
            <a:r>
              <a:rPr lang="es-US" sz="4300" b="1" i="0" u="none" baseline="0" dirty="0"/>
              <a:t>Más preguntas frecuentes que debe conocer</a:t>
            </a:r>
            <a:endParaRPr lang="es-US" sz="4300" b="1" dirty="0">
              <a:latin typeface="Century Gothic" panose="020B0502020202020204" pitchFamily="34" charset="0"/>
            </a:endParaRPr>
          </a:p>
        </p:txBody>
      </p:sp>
    </p:spTree>
    <p:extLst>
      <p:ext uri="{BB962C8B-B14F-4D97-AF65-F5344CB8AC3E}">
        <p14:creationId xmlns:p14="http://schemas.microsoft.com/office/powerpoint/2010/main" val="37337703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D41F9A-F7DC-41E2-BB76-5EBD4833F65C}"/>
              </a:ext>
            </a:extLst>
          </p:cNvPr>
          <p:cNvSpPr>
            <a:spLocks noGrp="1"/>
          </p:cNvSpPr>
          <p:nvPr>
            <p:ph idx="1"/>
          </p:nvPr>
        </p:nvSpPr>
        <p:spPr>
          <a:xfrm>
            <a:off x="822959" y="1845734"/>
            <a:ext cx="7543801" cy="4023360"/>
          </a:xfrm>
        </p:spPr>
        <p:txBody>
          <a:bodyPr/>
          <a:lstStyle/>
          <a:p>
            <a:pPr algn="ctr" rtl="0"/>
            <a:endParaRPr lang="es-US" dirty="0">
              <a:latin typeface="Century Gothic" panose="020B0502020202020204" pitchFamily="34" charset="0"/>
            </a:endParaRPr>
          </a:p>
          <a:p>
            <a:pPr marL="0" indent="0" algn="ctr" rtl="0">
              <a:buNone/>
            </a:pPr>
            <a:endParaRPr lang="es-US" sz="4000" b="1" dirty="0">
              <a:latin typeface="Century Gothic" panose="020B0502020202020204" pitchFamily="34" charset="0"/>
            </a:endParaRPr>
          </a:p>
          <a:p>
            <a:pPr marL="0" indent="0" algn="ctr" rtl="0">
              <a:buNone/>
            </a:pPr>
            <a:endParaRPr lang="es-US" sz="4000" b="1"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graphicFrame>
        <p:nvGraphicFramePr>
          <p:cNvPr id="2" name="Table 1">
            <a:extLst>
              <a:ext uri="{FF2B5EF4-FFF2-40B4-BE49-F238E27FC236}">
                <a16:creationId xmlns:a16="http://schemas.microsoft.com/office/drawing/2014/main" id="{906CA3EE-A60D-41BA-B46D-08BF4A1C3B26}"/>
              </a:ext>
            </a:extLst>
          </p:cNvPr>
          <p:cNvGraphicFramePr>
            <a:graphicFrameLocks noGrp="1"/>
          </p:cNvGraphicFramePr>
          <p:nvPr>
            <p:extLst>
              <p:ext uri="{D42A27DB-BD31-4B8C-83A1-F6EECF244321}">
                <p14:modId xmlns:p14="http://schemas.microsoft.com/office/powerpoint/2010/main" val="1005716507"/>
              </p:ext>
            </p:extLst>
          </p:nvPr>
        </p:nvGraphicFramePr>
        <p:xfrm>
          <a:off x="579846" y="2022868"/>
          <a:ext cx="7984308" cy="4136136"/>
        </p:xfrm>
        <a:graphic>
          <a:graphicData uri="http://schemas.openxmlformats.org/drawingml/2006/table">
            <a:tbl>
              <a:tblPr firstRow="1" firstCol="1" bandRow="1"/>
              <a:tblGrid>
                <a:gridCol w="7984308">
                  <a:extLst>
                    <a:ext uri="{9D8B030D-6E8A-4147-A177-3AD203B41FA5}">
                      <a16:colId xmlns:a16="http://schemas.microsoft.com/office/drawing/2014/main" val="268936996"/>
                    </a:ext>
                  </a:extLst>
                </a:gridCol>
              </a:tblGrid>
              <a:tr h="2553970">
                <a:tc>
                  <a:txBody>
                    <a:bodyPr/>
                    <a:lstStyle/>
                    <a:p>
                      <a:pPr marL="342900" marR="0" lvl="0" indent="-342900" algn="l" defTabSz="914400" rtl="0" eaLnBrk="1" fontAlgn="auto" latinLnBrk="0" hangingPunct="1">
                        <a:lnSpc>
                          <a:spcPct val="90000"/>
                        </a:lnSpc>
                        <a:spcBef>
                          <a:spcPts val="1200"/>
                        </a:spcBef>
                        <a:spcAft>
                          <a:spcPts val="200"/>
                        </a:spcAft>
                        <a:buClr>
                          <a:srgbClr val="F27900"/>
                        </a:buClr>
                        <a:buSzPct val="100000"/>
                        <a:buFont typeface="Wingdings" panose="05000000000000000000" pitchFamily="2" charset="2"/>
                        <a:buChar char="q"/>
                        <a:tabLst/>
                        <a:defRPr/>
                      </a:pPr>
                      <a:r>
                        <a:rPr lang="es-US" sz="1600" b="0" i="0" u="none" kern="1200" baseline="0" dirty="0">
                          <a:solidFill>
                            <a:schemeClr val="tx1"/>
                          </a:solidFill>
                          <a:latin typeface="Century Gothic" panose="020B0502020202020204" pitchFamily="34" charset="0"/>
                          <a:ea typeface="+mn-ea"/>
                          <a:cs typeface="+mn-cs"/>
                        </a:rPr>
                        <a:t>La ley exige que la Oficina del Censo de los EE. UU. (USCB) proteja toda información personal que recopile y que conserve su confidencialidad.</a:t>
                      </a:r>
                    </a:p>
                    <a:p>
                      <a:pPr marL="342900" marR="0" lvl="0" indent="-342900" algn="l" defTabSz="914400" rtl="0" eaLnBrk="1" fontAlgn="auto" latinLnBrk="0" hangingPunct="1">
                        <a:lnSpc>
                          <a:spcPct val="90000"/>
                        </a:lnSpc>
                        <a:spcBef>
                          <a:spcPts val="1200"/>
                        </a:spcBef>
                        <a:spcAft>
                          <a:spcPts val="200"/>
                        </a:spcAft>
                        <a:buClr>
                          <a:srgbClr val="F27900"/>
                        </a:buClr>
                        <a:buSzPct val="100000"/>
                        <a:buFont typeface="Wingdings" panose="05000000000000000000" pitchFamily="2" charset="2"/>
                        <a:buChar char="q"/>
                        <a:tabLst/>
                        <a:defRPr/>
                      </a:pPr>
                      <a:r>
                        <a:rPr lang="es-US" sz="1600" b="0" i="0" u="none" kern="1200" baseline="0" dirty="0">
                          <a:solidFill>
                            <a:schemeClr val="tx1"/>
                          </a:solidFill>
                          <a:latin typeface="Century Gothic" panose="020B0502020202020204" pitchFamily="34" charset="0"/>
                          <a:ea typeface="+mn-ea"/>
                          <a:cs typeface="+mn-cs"/>
                        </a:rPr>
                        <a:t>La Oficina del Censo de los EE. UU. está regida por el Título 13 del Código de los Estados Unidos. Estas leyes no solo le confieren a la Oficina la autoridad para hacer su trabajo, sino que también establecen importantes protecciones de la información que el Censo recopila de personas y negocios.</a:t>
                      </a:r>
                    </a:p>
                    <a:p>
                      <a:pPr marL="342900" marR="0" lvl="0" indent="-342900" algn="l" defTabSz="914400" rtl="0" eaLnBrk="1" fontAlgn="auto" latinLnBrk="0" hangingPunct="1">
                        <a:lnSpc>
                          <a:spcPct val="90000"/>
                        </a:lnSpc>
                        <a:spcBef>
                          <a:spcPts val="1200"/>
                        </a:spcBef>
                        <a:spcAft>
                          <a:spcPts val="200"/>
                        </a:spcAft>
                        <a:buClr>
                          <a:srgbClr val="F27900"/>
                        </a:buClr>
                        <a:buSzPct val="100000"/>
                        <a:buFont typeface="Wingdings" panose="05000000000000000000" pitchFamily="2" charset="2"/>
                        <a:buChar char="q"/>
                        <a:tabLst/>
                        <a:defRPr/>
                      </a:pPr>
                      <a:r>
                        <a:rPr lang="es-US" sz="1600" b="0" i="0" u="none" kern="1200" baseline="0" dirty="0">
                          <a:solidFill>
                            <a:schemeClr val="tx1"/>
                          </a:solidFill>
                          <a:latin typeface="Century Gothic" panose="020B0502020202020204" pitchFamily="34" charset="0"/>
                          <a:ea typeface="+mn-ea"/>
                          <a:cs typeface="+mn-cs"/>
                        </a:rPr>
                        <a:t>Los empleados de la Oficina del Censo de los EE. UU. prometen bajo juramento proteger la confidencialidad. Cada persona con acceso a la información jura proteger de por vida la información personal y comprende que las sanciones por violar esta ley rigen de forma vitalicia.</a:t>
                      </a:r>
                    </a:p>
                    <a:p>
                      <a:pPr marL="342900" marR="0" lvl="0" indent="-342900" algn="l" defTabSz="914400" rtl="0" eaLnBrk="1" fontAlgn="auto" latinLnBrk="0" hangingPunct="1">
                        <a:lnSpc>
                          <a:spcPct val="90000"/>
                        </a:lnSpc>
                        <a:spcBef>
                          <a:spcPts val="1200"/>
                        </a:spcBef>
                        <a:spcAft>
                          <a:spcPts val="200"/>
                        </a:spcAft>
                        <a:buClr>
                          <a:srgbClr val="F27900"/>
                        </a:buClr>
                        <a:buSzPct val="100000"/>
                        <a:buFont typeface="Wingdings" panose="05000000000000000000" pitchFamily="2" charset="2"/>
                        <a:buChar char="q"/>
                        <a:tabLst/>
                        <a:defRPr/>
                      </a:pPr>
                      <a:r>
                        <a:rPr lang="es-US" sz="1600" b="0" i="0" u="none" kern="1200" baseline="0" dirty="0">
                          <a:solidFill>
                            <a:schemeClr val="tx1"/>
                          </a:solidFill>
                          <a:latin typeface="Century Gothic" panose="020B0502020202020204" pitchFamily="34" charset="0"/>
                          <a:ea typeface="+mn-ea"/>
                          <a:cs typeface="+mn-cs"/>
                        </a:rPr>
                        <a:t>Violar la confidencialidad o compartir la información para otro fin que no sea el de hacer estadísticas constituye un delito federal grave. Toda persona que viole esta ley afrontará graves sanciones que incluyen una pena en prisión federal de hasta cinco años, una multa de hasta $250 000, o ambas.</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3432519"/>
                  </a:ext>
                </a:extLst>
              </a:tr>
            </a:tbl>
          </a:graphicData>
        </a:graphic>
      </p:graphicFrame>
      <p:graphicFrame>
        <p:nvGraphicFramePr>
          <p:cNvPr id="8" name="Table 7">
            <a:extLst>
              <a:ext uri="{FF2B5EF4-FFF2-40B4-BE49-F238E27FC236}">
                <a16:creationId xmlns:a16="http://schemas.microsoft.com/office/drawing/2014/main" id="{53D079D1-5D97-49EE-9C92-698DD1136D04}"/>
              </a:ext>
            </a:extLst>
          </p:cNvPr>
          <p:cNvGraphicFramePr>
            <a:graphicFrameLocks noGrp="1"/>
          </p:cNvGraphicFramePr>
          <p:nvPr>
            <p:extLst>
              <p:ext uri="{D42A27DB-BD31-4B8C-83A1-F6EECF244321}">
                <p14:modId xmlns:p14="http://schemas.microsoft.com/office/powerpoint/2010/main" val="837863416"/>
              </p:ext>
            </p:extLst>
          </p:nvPr>
        </p:nvGraphicFramePr>
        <p:xfrm>
          <a:off x="581659" y="1287398"/>
          <a:ext cx="7961450" cy="733567"/>
        </p:xfrm>
        <a:graphic>
          <a:graphicData uri="http://schemas.openxmlformats.org/drawingml/2006/table">
            <a:tbl>
              <a:tblPr firstRow="1" firstCol="1" bandRow="1"/>
              <a:tblGrid>
                <a:gridCol w="7961450">
                  <a:extLst>
                    <a:ext uri="{9D8B030D-6E8A-4147-A177-3AD203B41FA5}">
                      <a16:colId xmlns:a16="http://schemas.microsoft.com/office/drawing/2014/main" val="2975197976"/>
                    </a:ext>
                  </a:extLst>
                </a:gridCol>
              </a:tblGrid>
              <a:tr h="733567">
                <a:tc>
                  <a:txBody>
                    <a:bodyPr/>
                    <a:lstStyle/>
                    <a:p>
                      <a:pPr marL="57150" marR="0" algn="l" rtl="0">
                        <a:lnSpc>
                          <a:spcPct val="107000"/>
                        </a:lnSpc>
                        <a:spcBef>
                          <a:spcPts val="0"/>
                        </a:spcBef>
                        <a:spcAft>
                          <a:spcPts val="800"/>
                        </a:spcAft>
                      </a:pPr>
                      <a:r>
                        <a:rPr lang="es-US" sz="1700" b="1" i="0" u="none" baseline="0" dirty="0">
                          <a:latin typeface="Century Gothic" panose="020B0502020202020204" pitchFamily="34" charset="0"/>
                          <a:ea typeface="Century Gothic" panose="020B0502020202020204" pitchFamily="34" charset="0"/>
                          <a:cs typeface="Century Gothic" panose="020B0502020202020204" pitchFamily="34" charset="0"/>
                        </a:rPr>
                        <a:t>¿Está protegida mi información? </a:t>
                      </a:r>
                      <a:r>
                        <a:rPr lang="es-US" sz="1700" b="1" i="0" u="none" baseline="0" dirty="0">
                          <a:latin typeface="Century Gothic" panose="020B0502020202020204" pitchFamily="34" charset="0"/>
                          <a:ea typeface="Times New Roman" panose="02020603050405020304" pitchFamily="18" charset="0"/>
                          <a:cs typeface="Times New Roman" panose="02020603050405020304" pitchFamily="18" charset="0"/>
                        </a:rPr>
                        <a:t>Me preocupa que el Gobierno tenga mi información. ¿Qué debo hacer?</a:t>
                      </a:r>
                      <a:endParaRPr lang="es-US" sz="1700" b="1" dirty="0">
                        <a:latin typeface="Arial" panose="020B0604020202020204" pitchFamily="34" charset="0"/>
                        <a:ea typeface="Calibri" panose="020F0502020204030204" pitchFamily="34" charset="0"/>
                        <a:cs typeface="Arial" panose="020B0604020202020204" pitchFamily="34" charset="0"/>
                      </a:endParaRPr>
                    </a:p>
                  </a:txBody>
                  <a:tcPr marL="24583" marR="24583" marT="24583" marB="245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2455010822"/>
                  </a:ext>
                </a:extLst>
              </a:tr>
            </a:tbl>
          </a:graphicData>
        </a:graphic>
      </p:graphicFrame>
      <p:sp>
        <p:nvSpPr>
          <p:cNvPr id="9" name="Title 1">
            <a:extLst>
              <a:ext uri="{FF2B5EF4-FFF2-40B4-BE49-F238E27FC236}">
                <a16:creationId xmlns:a16="http://schemas.microsoft.com/office/drawing/2014/main" id="{61A4B565-51BC-4F2D-93B1-6D5BF8C5D604}"/>
              </a:ext>
            </a:extLst>
          </p:cNvPr>
          <p:cNvSpPr>
            <a:spLocks noGrp="1"/>
          </p:cNvSpPr>
          <p:nvPr>
            <p:ph type="title"/>
          </p:nvPr>
        </p:nvSpPr>
        <p:spPr>
          <a:xfrm>
            <a:off x="629282" y="142912"/>
            <a:ext cx="7931153" cy="792896"/>
          </a:xfrm>
        </p:spPr>
        <p:txBody>
          <a:bodyPr anchor="t">
            <a:noAutofit/>
          </a:bodyPr>
          <a:lstStyle/>
          <a:p>
            <a:pPr rtl="0"/>
            <a:r>
              <a:rPr lang="es-US" sz="4300" b="1" i="0" u="none" baseline="0" dirty="0"/>
              <a:t>Más preguntas frecuentes que debe conocer</a:t>
            </a:r>
            <a:endParaRPr lang="es-US" sz="4300" b="1" dirty="0">
              <a:latin typeface="Century Gothic" panose="020B0502020202020204" pitchFamily="34" charset="0"/>
            </a:endParaRPr>
          </a:p>
        </p:txBody>
      </p:sp>
    </p:spTree>
    <p:extLst>
      <p:ext uri="{BB962C8B-B14F-4D97-AF65-F5344CB8AC3E}">
        <p14:creationId xmlns:p14="http://schemas.microsoft.com/office/powerpoint/2010/main" val="1570207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D41F9A-F7DC-41E2-BB76-5EBD4833F65C}"/>
              </a:ext>
            </a:extLst>
          </p:cNvPr>
          <p:cNvSpPr>
            <a:spLocks noGrp="1"/>
          </p:cNvSpPr>
          <p:nvPr>
            <p:ph idx="1"/>
          </p:nvPr>
        </p:nvSpPr>
        <p:spPr>
          <a:xfrm>
            <a:off x="822959" y="1845734"/>
            <a:ext cx="7543801" cy="4023360"/>
          </a:xfrm>
        </p:spPr>
        <p:txBody>
          <a:bodyPr/>
          <a:lstStyle/>
          <a:p>
            <a:pPr algn="ctr" rtl="0"/>
            <a:endParaRPr lang="es-US" dirty="0">
              <a:latin typeface="Century Gothic" panose="020B0502020202020204" pitchFamily="34" charset="0"/>
            </a:endParaRPr>
          </a:p>
          <a:p>
            <a:pPr marL="0" indent="0" algn="ctr" rtl="0">
              <a:buNone/>
            </a:pPr>
            <a:endParaRPr lang="es-US" sz="4000" b="1" dirty="0">
              <a:latin typeface="Century Gothic" panose="020B0502020202020204" pitchFamily="34" charset="0"/>
            </a:endParaRPr>
          </a:p>
          <a:p>
            <a:pPr marL="0" indent="0" algn="ctr" rtl="0">
              <a:buNone/>
            </a:pPr>
            <a:endParaRPr lang="es-US" sz="4000" b="1"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graphicFrame>
        <p:nvGraphicFramePr>
          <p:cNvPr id="5" name="Table 4">
            <a:extLst>
              <a:ext uri="{FF2B5EF4-FFF2-40B4-BE49-F238E27FC236}">
                <a16:creationId xmlns:a16="http://schemas.microsoft.com/office/drawing/2014/main" id="{24456043-822B-4D55-BA8B-EA74FC1B0604}"/>
              </a:ext>
            </a:extLst>
          </p:cNvPr>
          <p:cNvGraphicFramePr>
            <a:graphicFrameLocks noGrp="1"/>
          </p:cNvGraphicFramePr>
          <p:nvPr>
            <p:extLst>
              <p:ext uri="{D42A27DB-BD31-4B8C-83A1-F6EECF244321}">
                <p14:modId xmlns:p14="http://schemas.microsoft.com/office/powerpoint/2010/main" val="3575190156"/>
              </p:ext>
            </p:extLst>
          </p:nvPr>
        </p:nvGraphicFramePr>
        <p:xfrm>
          <a:off x="581659" y="1608560"/>
          <a:ext cx="7922262" cy="455376"/>
        </p:xfrm>
        <a:graphic>
          <a:graphicData uri="http://schemas.openxmlformats.org/drawingml/2006/table">
            <a:tbl>
              <a:tblPr firstRow="1" firstCol="1" bandRow="1"/>
              <a:tblGrid>
                <a:gridCol w="7922262">
                  <a:extLst>
                    <a:ext uri="{9D8B030D-6E8A-4147-A177-3AD203B41FA5}">
                      <a16:colId xmlns:a16="http://schemas.microsoft.com/office/drawing/2014/main" val="2975197976"/>
                    </a:ext>
                  </a:extLst>
                </a:gridCol>
              </a:tblGrid>
              <a:tr h="455376">
                <a:tc>
                  <a:txBody>
                    <a:bodyPr/>
                    <a:lstStyle/>
                    <a:p>
                      <a:pPr marL="57150" marR="0" algn="l" rtl="0">
                        <a:lnSpc>
                          <a:spcPct val="107000"/>
                        </a:lnSpc>
                        <a:spcBef>
                          <a:spcPts val="0"/>
                        </a:spcBef>
                        <a:spcAft>
                          <a:spcPts val="800"/>
                        </a:spcAft>
                      </a:pPr>
                      <a:r>
                        <a:rPr lang="es-US" sz="1900" b="1" i="0" u="none" baseline="0" dirty="0">
                          <a:effectLst/>
                          <a:latin typeface="Century Gothic" panose="020B0502020202020204" pitchFamily="34" charset="0"/>
                          <a:ea typeface="Century Gothic" panose="020B0502020202020204" pitchFamily="34" charset="0"/>
                          <a:cs typeface="Century Gothic" panose="020B0502020202020204" pitchFamily="34" charset="0"/>
                        </a:rPr>
                        <a:t>¿De qué manera el Censo usa la información recopilada? </a:t>
                      </a:r>
                      <a:endParaRPr lang="es-US" sz="1900" b="1" dirty="0">
                        <a:effectLst/>
                        <a:latin typeface="Century Gothic" panose="020B0502020202020204" pitchFamily="34" charset="0"/>
                        <a:ea typeface="Calibri" panose="020F0502020204030204" pitchFamily="34" charset="0"/>
                        <a:cs typeface="Arial" panose="020B0604020202020204" pitchFamily="34" charset="0"/>
                      </a:endParaRPr>
                    </a:p>
                  </a:txBody>
                  <a:tcPr marL="24583" marR="24583" marT="24583" marB="245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2455010822"/>
                  </a:ext>
                </a:extLst>
              </a:tr>
            </a:tbl>
          </a:graphicData>
        </a:graphic>
      </p:graphicFrame>
      <p:graphicFrame>
        <p:nvGraphicFramePr>
          <p:cNvPr id="2" name="Table 1">
            <a:extLst>
              <a:ext uri="{FF2B5EF4-FFF2-40B4-BE49-F238E27FC236}">
                <a16:creationId xmlns:a16="http://schemas.microsoft.com/office/drawing/2014/main" id="{937557FF-AF54-44A7-8410-16E6E3CFCAFE}"/>
              </a:ext>
            </a:extLst>
          </p:cNvPr>
          <p:cNvGraphicFramePr>
            <a:graphicFrameLocks noGrp="1"/>
          </p:cNvGraphicFramePr>
          <p:nvPr>
            <p:extLst>
              <p:ext uri="{D42A27DB-BD31-4B8C-83A1-F6EECF244321}">
                <p14:modId xmlns:p14="http://schemas.microsoft.com/office/powerpoint/2010/main" val="138218207"/>
              </p:ext>
            </p:extLst>
          </p:nvPr>
        </p:nvGraphicFramePr>
        <p:xfrm>
          <a:off x="581659" y="2068327"/>
          <a:ext cx="7922261" cy="3834384"/>
        </p:xfrm>
        <a:graphic>
          <a:graphicData uri="http://schemas.openxmlformats.org/drawingml/2006/table">
            <a:tbl>
              <a:tblPr firstRow="1" firstCol="1" bandRow="1"/>
              <a:tblGrid>
                <a:gridCol w="7922261">
                  <a:extLst>
                    <a:ext uri="{9D8B030D-6E8A-4147-A177-3AD203B41FA5}">
                      <a16:colId xmlns:a16="http://schemas.microsoft.com/office/drawing/2014/main" val="3182157168"/>
                    </a:ext>
                  </a:extLst>
                </a:gridCol>
              </a:tblGrid>
              <a:tr h="441960">
                <a:tc>
                  <a:txBody>
                    <a:bodyPr/>
                    <a:lstStyle/>
                    <a:p>
                      <a:pPr marL="342900" marR="0" lvl="0" indent="-342900" algn="l" defTabSz="914400" rtl="0" eaLnBrk="1" fontAlgn="auto" latinLnBrk="0" hangingPunct="1">
                        <a:lnSpc>
                          <a:spcPct val="90000"/>
                        </a:lnSpc>
                        <a:spcBef>
                          <a:spcPts val="1200"/>
                        </a:spcBef>
                        <a:spcAft>
                          <a:spcPts val="200"/>
                        </a:spcAft>
                        <a:buClr>
                          <a:srgbClr val="F27900"/>
                        </a:buClr>
                        <a:buSzPct val="100000"/>
                        <a:buFont typeface="Wingdings" panose="05000000000000000000" pitchFamily="2" charset="2"/>
                        <a:buChar char="q"/>
                        <a:tabLst/>
                        <a:defRPr/>
                      </a:pPr>
                      <a:r>
                        <a:rPr lang="es-US" sz="1800" b="0" i="0" u="none" kern="1200" baseline="0" dirty="0">
                          <a:solidFill>
                            <a:schemeClr val="tx1"/>
                          </a:solidFill>
                          <a:latin typeface="Century Gothic" panose="020B0502020202020204" pitchFamily="34" charset="0"/>
                          <a:ea typeface="+mn-ea"/>
                          <a:cs typeface="+mn-cs"/>
                        </a:rPr>
                        <a:t>La Oficina del Censo de los EE. UU. usa las respuestas para hacer estadísticas.</a:t>
                      </a:r>
                    </a:p>
                    <a:p>
                      <a:pPr marL="342900" marR="0" lvl="0" indent="-342900" algn="l" defTabSz="914400" rtl="0" eaLnBrk="1" fontAlgn="auto" latinLnBrk="0" hangingPunct="1">
                        <a:lnSpc>
                          <a:spcPct val="90000"/>
                        </a:lnSpc>
                        <a:spcBef>
                          <a:spcPts val="1200"/>
                        </a:spcBef>
                        <a:spcAft>
                          <a:spcPts val="200"/>
                        </a:spcAft>
                        <a:buClr>
                          <a:srgbClr val="F27900"/>
                        </a:buClr>
                        <a:buSzPct val="100000"/>
                        <a:buFont typeface="Wingdings" panose="05000000000000000000" pitchFamily="2" charset="2"/>
                        <a:buChar char="q"/>
                        <a:tabLst/>
                        <a:defRPr/>
                      </a:pPr>
                      <a:r>
                        <a:rPr lang="es-US" sz="1800" b="0" i="0" u="none" kern="1200" baseline="0" dirty="0">
                          <a:solidFill>
                            <a:schemeClr val="tx1"/>
                          </a:solidFill>
                          <a:latin typeface="Century Gothic" panose="020B0502020202020204" pitchFamily="34" charset="0"/>
                          <a:ea typeface="+mn-ea"/>
                          <a:cs typeface="+mn-cs"/>
                        </a:rPr>
                        <a:t>La información privada podría no publicarse cuando se recopila. Después de 72 años, los Archivos Nacionales podrían publicarla con fines históricos. La ley prohíbe que se revele o publique información privada que identifique a una persona o a un negocio, como nombres, direcciones (incluidas las coordenadas de GPS), números de Seguro Social y números de teléfono.</a:t>
                      </a:r>
                    </a:p>
                    <a:p>
                      <a:pPr marL="342900" marR="0" lvl="0" indent="-342900" algn="l" defTabSz="914400" rtl="0" eaLnBrk="1" fontAlgn="auto" latinLnBrk="0" hangingPunct="1">
                        <a:lnSpc>
                          <a:spcPct val="90000"/>
                        </a:lnSpc>
                        <a:spcBef>
                          <a:spcPts val="1200"/>
                        </a:spcBef>
                        <a:spcAft>
                          <a:spcPts val="200"/>
                        </a:spcAft>
                        <a:buClr>
                          <a:srgbClr val="F27900"/>
                        </a:buClr>
                        <a:buSzPct val="100000"/>
                        <a:buFont typeface="Wingdings" panose="05000000000000000000" pitchFamily="2" charset="2"/>
                        <a:buChar char="q"/>
                        <a:tabLst/>
                        <a:defRPr/>
                      </a:pPr>
                      <a:r>
                        <a:rPr lang="es-US" sz="1800" b="0" i="0" u="none" kern="1200" baseline="0" dirty="0">
                          <a:solidFill>
                            <a:schemeClr val="tx1"/>
                          </a:solidFill>
                          <a:latin typeface="Century Gothic" panose="020B0502020202020204" pitchFamily="34" charset="0"/>
                          <a:ea typeface="+mn-ea"/>
                          <a:cs typeface="+mn-cs"/>
                        </a:rPr>
                        <a:t>Las respuestas no se pueden usar a los fines de hacer cumplir la ley ni para determinar la elegibilidad personal para recibir beneficios del Gobierno.</a:t>
                      </a:r>
                    </a:p>
                    <a:p>
                      <a:pPr marL="342900" marR="0" lvl="0" indent="-342900" algn="l" defTabSz="914400" rtl="0" eaLnBrk="1" fontAlgn="auto" latinLnBrk="0" hangingPunct="1">
                        <a:lnSpc>
                          <a:spcPct val="90000"/>
                        </a:lnSpc>
                        <a:spcBef>
                          <a:spcPts val="1200"/>
                        </a:spcBef>
                        <a:spcAft>
                          <a:spcPts val="200"/>
                        </a:spcAft>
                        <a:buClr>
                          <a:srgbClr val="F27900"/>
                        </a:buClr>
                        <a:buSzPct val="100000"/>
                        <a:buFont typeface="Wingdings" panose="05000000000000000000" pitchFamily="2" charset="2"/>
                        <a:buChar char="q"/>
                        <a:tabLst/>
                        <a:defRPr/>
                      </a:pPr>
                      <a:r>
                        <a:rPr lang="es-US" sz="1800" b="0" i="0" u="none" kern="1200" baseline="0" dirty="0">
                          <a:solidFill>
                            <a:schemeClr val="tx1"/>
                          </a:solidFill>
                          <a:latin typeface="Century Gothic" panose="020B0502020202020204" pitchFamily="34" charset="0"/>
                          <a:ea typeface="+mn-ea"/>
                          <a:cs typeface="+mn-cs"/>
                        </a:rPr>
                        <a:t>No se puede usar la información personal en contra de los encuestados a los fines del cumplimiento de las leyes migratorias.</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1273274"/>
                  </a:ext>
                </a:extLst>
              </a:tr>
            </a:tbl>
          </a:graphicData>
        </a:graphic>
      </p:graphicFrame>
      <p:sp>
        <p:nvSpPr>
          <p:cNvPr id="6" name="Title 1">
            <a:extLst>
              <a:ext uri="{FF2B5EF4-FFF2-40B4-BE49-F238E27FC236}">
                <a16:creationId xmlns:a16="http://schemas.microsoft.com/office/drawing/2014/main" id="{A84DA231-2F1E-4147-AA7D-385899685430}"/>
              </a:ext>
            </a:extLst>
          </p:cNvPr>
          <p:cNvSpPr>
            <a:spLocks noGrp="1"/>
          </p:cNvSpPr>
          <p:nvPr>
            <p:ph type="title"/>
          </p:nvPr>
        </p:nvSpPr>
        <p:spPr>
          <a:xfrm>
            <a:off x="629282" y="142912"/>
            <a:ext cx="7931153" cy="792896"/>
          </a:xfrm>
        </p:spPr>
        <p:txBody>
          <a:bodyPr anchor="t">
            <a:noAutofit/>
          </a:bodyPr>
          <a:lstStyle/>
          <a:p>
            <a:pPr rtl="0"/>
            <a:r>
              <a:rPr lang="es-US" sz="4300" b="1" i="0" u="none" baseline="0" dirty="0"/>
              <a:t>Más preguntas frecuentes que debe conocer</a:t>
            </a:r>
            <a:endParaRPr lang="es-US" sz="4300" b="1" dirty="0">
              <a:latin typeface="Century Gothic" panose="020B0502020202020204" pitchFamily="34" charset="0"/>
            </a:endParaRPr>
          </a:p>
        </p:txBody>
      </p:sp>
    </p:spTree>
    <p:extLst>
      <p:ext uri="{BB962C8B-B14F-4D97-AF65-F5344CB8AC3E}">
        <p14:creationId xmlns:p14="http://schemas.microsoft.com/office/powerpoint/2010/main" val="2230040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673100" y="286605"/>
            <a:ext cx="7924800" cy="792896"/>
          </a:xfrm>
        </p:spPr>
        <p:txBody>
          <a:bodyPr anchor="t">
            <a:normAutofit/>
          </a:bodyPr>
          <a:lstStyle/>
          <a:p>
            <a:pPr algn="ctr" rtl="0"/>
            <a:r>
              <a:rPr lang="es-US" sz="4800" b="1" i="0" u="none" baseline="0" dirty="0">
                <a:latin typeface="Century Gothic" panose="020B0502020202020204" pitchFamily="34" charset="0"/>
              </a:rPr>
              <a:t>¿Quién es usted?</a:t>
            </a:r>
          </a:p>
        </p:txBody>
      </p:sp>
      <p:sp>
        <p:nvSpPr>
          <p:cNvPr id="3" name="Content Placeholder 2">
            <a:extLst>
              <a:ext uri="{FF2B5EF4-FFF2-40B4-BE49-F238E27FC236}">
                <a16:creationId xmlns:a16="http://schemas.microsoft.com/office/drawing/2014/main" id="{77D41F9A-F7DC-41E2-BB76-5EBD4833F65C}"/>
              </a:ext>
            </a:extLst>
          </p:cNvPr>
          <p:cNvSpPr>
            <a:spLocks noGrp="1"/>
          </p:cNvSpPr>
          <p:nvPr>
            <p:ph idx="1"/>
          </p:nvPr>
        </p:nvSpPr>
        <p:spPr>
          <a:xfrm>
            <a:off x="609600" y="1425371"/>
            <a:ext cx="7924800" cy="1430866"/>
          </a:xfrm>
        </p:spPr>
        <p:txBody>
          <a:bodyPr>
            <a:normAutofit/>
          </a:bodyPr>
          <a:lstStyle/>
          <a:p>
            <a:pPr marL="0" lvl="0" indent="0" algn="l" rtl="0">
              <a:buClr>
                <a:srgbClr val="F27900"/>
              </a:buClr>
              <a:buNone/>
            </a:pPr>
            <a:r>
              <a:rPr lang="es-US" sz="3800" b="1" i="0" u="none" baseline="0" dirty="0">
                <a:solidFill>
                  <a:srgbClr val="F27900"/>
                </a:solidFill>
              </a:rPr>
              <a:t>1) </a:t>
            </a:r>
            <a:r>
              <a:rPr lang="es-US" sz="3800" b="1" i="0" u="none" baseline="0" dirty="0">
                <a:solidFill>
                  <a:schemeClr val="tx1"/>
                </a:solidFill>
              </a:rPr>
              <a:t>¿Trabaja en la Oficina del Censo de los EE. UU. (USCB)?</a:t>
            </a: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5" name="Content Placeholder 2">
            <a:extLst>
              <a:ext uri="{FF2B5EF4-FFF2-40B4-BE49-F238E27FC236}">
                <a16:creationId xmlns:a16="http://schemas.microsoft.com/office/drawing/2014/main" id="{9CCA0DF1-5C5C-427A-B561-799A0849A8FF}"/>
              </a:ext>
            </a:extLst>
          </p:cNvPr>
          <p:cNvSpPr txBox="1">
            <a:spLocks/>
          </p:cNvSpPr>
          <p:nvPr/>
        </p:nvSpPr>
        <p:spPr>
          <a:xfrm>
            <a:off x="1828800" y="2808728"/>
            <a:ext cx="3644900" cy="734572"/>
          </a:xfrm>
          <a:prstGeom prst="rect">
            <a:avLst/>
          </a:prstGeom>
          <a:solidFill>
            <a:schemeClr val="accent2">
              <a:lumMod val="40000"/>
              <a:lumOff val="60000"/>
            </a:schemeClr>
          </a:solidFill>
          <a:ln w="28575">
            <a:solidFill>
              <a:schemeClr val="accent1"/>
            </a:solidFill>
            <a:prstDash val="sysDash"/>
          </a:ln>
        </p:spPr>
        <p:txBody>
          <a:bodyPr vert="horz" lIns="0" tIns="45720" rIns="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entury Gothic" panose="020B0502020202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entury Gothic" panose="020B0502020202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rtl="0"/>
            <a:r>
              <a:rPr lang="es-US" sz="4000" b="1" i="0" u="none" baseline="0" dirty="0">
                <a:solidFill>
                  <a:schemeClr val="tx1"/>
                </a:solidFill>
              </a:rPr>
              <a:t>Respuesta: No</a:t>
            </a:r>
          </a:p>
        </p:txBody>
      </p:sp>
      <p:sp>
        <p:nvSpPr>
          <p:cNvPr id="6" name="Content Placeholder 2">
            <a:extLst>
              <a:ext uri="{FF2B5EF4-FFF2-40B4-BE49-F238E27FC236}">
                <a16:creationId xmlns:a16="http://schemas.microsoft.com/office/drawing/2014/main" id="{44D4108F-88C2-4BF1-A107-62368C1796F5}"/>
              </a:ext>
            </a:extLst>
          </p:cNvPr>
          <p:cNvSpPr txBox="1">
            <a:spLocks/>
          </p:cNvSpPr>
          <p:nvPr/>
        </p:nvSpPr>
        <p:spPr>
          <a:xfrm>
            <a:off x="609600" y="4168426"/>
            <a:ext cx="7924800" cy="115287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entury Gothic" panose="020B0502020202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entury Gothic" panose="020B0502020202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l" rtl="0">
              <a:buClr>
                <a:srgbClr val="F27900"/>
              </a:buClr>
              <a:buNone/>
            </a:pPr>
            <a:r>
              <a:rPr lang="es-US" sz="3800" b="1" i="0" u="none" baseline="0" dirty="0">
                <a:solidFill>
                  <a:srgbClr val="F27900"/>
                </a:solidFill>
              </a:rPr>
              <a:t>2) </a:t>
            </a:r>
            <a:r>
              <a:rPr lang="es-US" sz="3800" b="1" i="0" u="none" baseline="0" dirty="0">
                <a:solidFill>
                  <a:schemeClr val="tx1"/>
                </a:solidFill>
              </a:rPr>
              <a:t>¿Es un censista?</a:t>
            </a:r>
          </a:p>
        </p:txBody>
      </p:sp>
      <p:sp>
        <p:nvSpPr>
          <p:cNvPr id="7" name="Content Placeholder 2">
            <a:extLst>
              <a:ext uri="{FF2B5EF4-FFF2-40B4-BE49-F238E27FC236}">
                <a16:creationId xmlns:a16="http://schemas.microsoft.com/office/drawing/2014/main" id="{80BF4741-0C10-4733-9463-6DA589CA097D}"/>
              </a:ext>
            </a:extLst>
          </p:cNvPr>
          <p:cNvSpPr txBox="1">
            <a:spLocks/>
          </p:cNvSpPr>
          <p:nvPr/>
        </p:nvSpPr>
        <p:spPr>
          <a:xfrm>
            <a:off x="1828800" y="4954014"/>
            <a:ext cx="3644900" cy="734572"/>
          </a:xfrm>
          <a:prstGeom prst="rect">
            <a:avLst/>
          </a:prstGeom>
          <a:solidFill>
            <a:schemeClr val="accent2">
              <a:lumMod val="40000"/>
              <a:lumOff val="60000"/>
            </a:schemeClr>
          </a:solidFill>
          <a:ln w="28575">
            <a:solidFill>
              <a:schemeClr val="accent1"/>
            </a:solidFill>
            <a:prstDash val="sysDash"/>
          </a:ln>
        </p:spPr>
        <p:txBody>
          <a:bodyPr vert="horz" lIns="0" tIns="45720" rIns="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entury Gothic" panose="020B0502020202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entury Gothic" panose="020B0502020202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rtl="0"/>
            <a:r>
              <a:rPr lang="es-US" sz="4000" b="1" i="0" u="none" baseline="0" dirty="0">
                <a:solidFill>
                  <a:schemeClr val="tx1"/>
                </a:solidFill>
              </a:rPr>
              <a:t>Respuesta: No</a:t>
            </a:r>
          </a:p>
        </p:txBody>
      </p:sp>
    </p:spTree>
    <p:extLst>
      <p:ext uri="{BB962C8B-B14F-4D97-AF65-F5344CB8AC3E}">
        <p14:creationId xmlns:p14="http://schemas.microsoft.com/office/powerpoint/2010/main" val="113634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D41F9A-F7DC-41E2-BB76-5EBD4833F65C}"/>
              </a:ext>
            </a:extLst>
          </p:cNvPr>
          <p:cNvSpPr>
            <a:spLocks noGrp="1"/>
          </p:cNvSpPr>
          <p:nvPr>
            <p:ph idx="1"/>
          </p:nvPr>
        </p:nvSpPr>
        <p:spPr>
          <a:xfrm>
            <a:off x="822959" y="1845734"/>
            <a:ext cx="7543801" cy="4023360"/>
          </a:xfrm>
        </p:spPr>
        <p:txBody>
          <a:bodyPr/>
          <a:lstStyle/>
          <a:p>
            <a:pPr algn="ctr" rtl="0"/>
            <a:endParaRPr lang="es-US" dirty="0">
              <a:latin typeface="Century Gothic" panose="020B0502020202020204" pitchFamily="34" charset="0"/>
            </a:endParaRPr>
          </a:p>
          <a:p>
            <a:pPr marL="0" indent="0" algn="ctr" rtl="0">
              <a:buNone/>
            </a:pPr>
            <a:endParaRPr lang="es-US" sz="4000" b="1" dirty="0">
              <a:latin typeface="Century Gothic" panose="020B0502020202020204" pitchFamily="34" charset="0"/>
            </a:endParaRPr>
          </a:p>
          <a:p>
            <a:pPr marL="0" indent="0" algn="ctr" rtl="0">
              <a:buNone/>
            </a:pPr>
            <a:endParaRPr lang="es-US" sz="4000" b="1"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graphicFrame>
        <p:nvGraphicFramePr>
          <p:cNvPr id="5" name="Table 4">
            <a:extLst>
              <a:ext uri="{FF2B5EF4-FFF2-40B4-BE49-F238E27FC236}">
                <a16:creationId xmlns:a16="http://schemas.microsoft.com/office/drawing/2014/main" id="{24456043-822B-4D55-BA8B-EA74FC1B0604}"/>
              </a:ext>
            </a:extLst>
          </p:cNvPr>
          <p:cNvGraphicFramePr>
            <a:graphicFrameLocks noGrp="1"/>
          </p:cNvGraphicFramePr>
          <p:nvPr>
            <p:extLst>
              <p:ext uri="{D42A27DB-BD31-4B8C-83A1-F6EECF244321}">
                <p14:modId xmlns:p14="http://schemas.microsoft.com/office/powerpoint/2010/main" val="2569352603"/>
              </p:ext>
            </p:extLst>
          </p:nvPr>
        </p:nvGraphicFramePr>
        <p:xfrm>
          <a:off x="608147" y="1768259"/>
          <a:ext cx="7921899" cy="417464"/>
        </p:xfrm>
        <a:graphic>
          <a:graphicData uri="http://schemas.openxmlformats.org/drawingml/2006/table">
            <a:tbl>
              <a:tblPr firstRow="1" firstCol="1" bandRow="1"/>
              <a:tblGrid>
                <a:gridCol w="7921899">
                  <a:extLst>
                    <a:ext uri="{9D8B030D-6E8A-4147-A177-3AD203B41FA5}">
                      <a16:colId xmlns:a16="http://schemas.microsoft.com/office/drawing/2014/main" val="2975197976"/>
                    </a:ext>
                  </a:extLst>
                </a:gridCol>
              </a:tblGrid>
              <a:tr h="417464">
                <a:tc>
                  <a:txBody>
                    <a:bodyPr/>
                    <a:lstStyle/>
                    <a:p>
                      <a:pPr marL="0" marR="0" algn="l" rtl="0" fontAlgn="base">
                        <a:lnSpc>
                          <a:spcPct val="107000"/>
                        </a:lnSpc>
                        <a:spcBef>
                          <a:spcPts val="0"/>
                        </a:spcBef>
                        <a:spcAft>
                          <a:spcPts val="0"/>
                        </a:spcAft>
                      </a:pPr>
                      <a:r>
                        <a:rPr lang="es-US" sz="1800" b="1" i="0" u="none" baseline="0" dirty="0">
                          <a:effectLst/>
                          <a:latin typeface="Century Gothic" panose="020B0502020202020204" pitchFamily="34" charset="0"/>
                          <a:ea typeface="Times New Roman" panose="02020603050405020304" pitchFamily="18" charset="0"/>
                          <a:cs typeface="Times New Roman" panose="02020603050405020304" pitchFamily="18" charset="0"/>
                        </a:rPr>
                        <a:t>¿Incluye el Censo 2020 una pregunta sobre ciudadanía?</a:t>
                      </a:r>
                      <a:endParaRPr lang="es-US" sz="1800" b="1" dirty="0">
                        <a:effectLst/>
                        <a:latin typeface="Century Gothic" panose="020B0502020202020204" pitchFamily="34" charset="0"/>
                        <a:ea typeface="Calibri" panose="020F0502020204030204" pitchFamily="34" charset="0"/>
                        <a:cs typeface="Arial" panose="020B0604020202020204" pitchFamily="34" charset="0"/>
                      </a:endParaRPr>
                    </a:p>
                  </a:txBody>
                  <a:tcPr marL="24583" marR="24583" marT="24583" marB="245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2455010822"/>
                  </a:ext>
                </a:extLst>
              </a:tr>
            </a:tbl>
          </a:graphicData>
        </a:graphic>
      </p:graphicFrame>
      <p:graphicFrame>
        <p:nvGraphicFramePr>
          <p:cNvPr id="2" name="Table 1">
            <a:extLst>
              <a:ext uri="{FF2B5EF4-FFF2-40B4-BE49-F238E27FC236}">
                <a16:creationId xmlns:a16="http://schemas.microsoft.com/office/drawing/2014/main" id="{69DBBA79-F474-4724-84AF-9BFF97712911}"/>
              </a:ext>
            </a:extLst>
          </p:cNvPr>
          <p:cNvGraphicFramePr>
            <a:graphicFrameLocks noGrp="1"/>
          </p:cNvGraphicFramePr>
          <p:nvPr>
            <p:extLst>
              <p:ext uri="{D42A27DB-BD31-4B8C-83A1-F6EECF244321}">
                <p14:modId xmlns:p14="http://schemas.microsoft.com/office/powerpoint/2010/main" val="4208597179"/>
              </p:ext>
            </p:extLst>
          </p:nvPr>
        </p:nvGraphicFramePr>
        <p:xfrm>
          <a:off x="608148" y="2188831"/>
          <a:ext cx="7921898" cy="3483420"/>
        </p:xfrm>
        <a:graphic>
          <a:graphicData uri="http://schemas.openxmlformats.org/drawingml/2006/table">
            <a:tbl>
              <a:tblPr firstRow="1" firstCol="1" bandRow="1"/>
              <a:tblGrid>
                <a:gridCol w="7921898">
                  <a:extLst>
                    <a:ext uri="{9D8B030D-6E8A-4147-A177-3AD203B41FA5}">
                      <a16:colId xmlns:a16="http://schemas.microsoft.com/office/drawing/2014/main" val="1529111280"/>
                    </a:ext>
                  </a:extLst>
                </a:gridCol>
              </a:tblGrid>
              <a:tr h="441960">
                <a:tc>
                  <a:txBody>
                    <a:bodyPr/>
                    <a:lstStyle/>
                    <a:p>
                      <a:pPr marL="57150" marR="0" algn="l" rtl="0" fontAlgn="base">
                        <a:lnSpc>
                          <a:spcPct val="107000"/>
                        </a:lnSpc>
                        <a:spcBef>
                          <a:spcPts val="0"/>
                        </a:spcBef>
                        <a:spcAft>
                          <a:spcPts val="0"/>
                        </a:spcAft>
                      </a:pPr>
                      <a:r>
                        <a:rPr lang="es-US" sz="1600" b="0" i="0" u="none" baseline="0" dirty="0">
                          <a:effectLst/>
                          <a:latin typeface="Century Gothic" panose="020B0502020202020204" pitchFamily="34" charset="0"/>
                          <a:ea typeface="Times New Roman" panose="02020603050405020304" pitchFamily="18" charset="0"/>
                          <a:cs typeface="Times New Roman" panose="02020603050405020304" pitchFamily="18" charset="0"/>
                        </a:rPr>
                        <a:t>El cuestionario del Censo 2020 NO incluirá ninguna pregunta sobre el estado de ciudadanía de una persona. Todas las personas, independientemente de su estado migratorio, gozan de ciertos derechos básicos. </a:t>
                      </a:r>
                      <a:endParaRPr lang="es-US" sz="1600" dirty="0">
                        <a:effectLst/>
                        <a:latin typeface="Century Gothic" panose="020B0502020202020204" pitchFamily="34" charset="0"/>
                        <a:ea typeface="Calibri" panose="020F0502020204030204" pitchFamily="34" charset="0"/>
                        <a:cs typeface="Arial" panose="020B0604020202020204" pitchFamily="34" charset="0"/>
                      </a:endParaRPr>
                    </a:p>
                    <a:p>
                      <a:pPr marL="57150" marR="0" algn="l" rtl="0" fontAlgn="base">
                        <a:lnSpc>
                          <a:spcPct val="107000"/>
                        </a:lnSpc>
                        <a:spcBef>
                          <a:spcPts val="0"/>
                        </a:spcBef>
                        <a:spcAft>
                          <a:spcPts val="0"/>
                        </a:spcAft>
                      </a:pPr>
                      <a:r>
                        <a:rPr lang="es-US" sz="1600" b="0" i="0" u="none" baseline="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US" sz="1600" dirty="0">
                        <a:effectLst/>
                        <a:latin typeface="Century Gothic" panose="020B0502020202020204" pitchFamily="34" charset="0"/>
                        <a:ea typeface="Calibri" panose="020F0502020204030204" pitchFamily="34" charset="0"/>
                        <a:cs typeface="Arial" panose="020B0604020202020204" pitchFamily="34" charset="0"/>
                      </a:endParaRPr>
                    </a:p>
                    <a:p>
                      <a:pPr marL="57150" marR="0" algn="l" rtl="0" fontAlgn="base">
                        <a:lnSpc>
                          <a:spcPct val="107000"/>
                        </a:lnSpc>
                        <a:spcBef>
                          <a:spcPts val="0"/>
                        </a:spcBef>
                        <a:spcAft>
                          <a:spcPts val="0"/>
                        </a:spcAft>
                      </a:pPr>
                      <a:r>
                        <a:rPr lang="es-US" sz="1600" b="0" i="0" u="none" baseline="0" dirty="0">
                          <a:effectLst/>
                          <a:latin typeface="Century Gothic" panose="020B0502020202020204" pitchFamily="34" charset="0"/>
                          <a:ea typeface="Times New Roman" panose="02020603050405020304" pitchFamily="18" charset="0"/>
                          <a:cs typeface="Times New Roman" panose="02020603050405020304" pitchFamily="18" charset="0"/>
                        </a:rPr>
                        <a:t>Para quienes se preocupan por abrir la puerta, hay otras maneras en las que puede participar. Puede participar desde la comodidad de su casa en línea y por teléfono, o en un centro de asistencia gestionado por la comunidad. </a:t>
                      </a:r>
                      <a:endParaRPr lang="es-US" sz="1600" dirty="0">
                        <a:effectLst/>
                        <a:latin typeface="Century Gothic" panose="020B0502020202020204" pitchFamily="34" charset="0"/>
                        <a:ea typeface="Calibri" panose="020F0502020204030204" pitchFamily="34" charset="0"/>
                        <a:cs typeface="Arial" panose="020B0604020202020204" pitchFamily="34" charset="0"/>
                      </a:endParaRPr>
                    </a:p>
                    <a:p>
                      <a:pPr marL="57150" marR="0" algn="l" rtl="0" fontAlgn="base">
                        <a:lnSpc>
                          <a:spcPct val="107000"/>
                        </a:lnSpc>
                        <a:spcBef>
                          <a:spcPts val="0"/>
                        </a:spcBef>
                        <a:spcAft>
                          <a:spcPts val="0"/>
                        </a:spcAft>
                      </a:pPr>
                      <a:r>
                        <a:rPr lang="es-US" sz="1600" b="0" i="0" u="none" baseline="0"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US" sz="1600" dirty="0">
                        <a:effectLst/>
                        <a:latin typeface="Century Gothic" panose="020B0502020202020204" pitchFamily="34" charset="0"/>
                        <a:ea typeface="Calibri" panose="020F0502020204030204" pitchFamily="34" charset="0"/>
                        <a:cs typeface="Arial" panose="020B0604020202020204" pitchFamily="34" charset="0"/>
                      </a:endParaRPr>
                    </a:p>
                    <a:p>
                      <a:pPr marL="57150" marR="0" algn="l" rtl="0" fontAlgn="base">
                        <a:lnSpc>
                          <a:spcPct val="107000"/>
                        </a:lnSpc>
                        <a:spcBef>
                          <a:spcPts val="0"/>
                        </a:spcBef>
                        <a:spcAft>
                          <a:spcPts val="0"/>
                        </a:spcAft>
                      </a:pPr>
                      <a:r>
                        <a:rPr lang="es-US" sz="1600" b="0" i="0" u="none" baseline="0" dirty="0">
                          <a:effectLst/>
                          <a:latin typeface="Century Gothic" panose="020B0502020202020204" pitchFamily="34" charset="0"/>
                          <a:ea typeface="Times New Roman" panose="02020603050405020304" pitchFamily="18" charset="0"/>
                          <a:cs typeface="Times New Roman" panose="02020603050405020304" pitchFamily="18" charset="0"/>
                        </a:rPr>
                        <a:t>Complete su cuestionario de censo. Un cuestionario incompleto podría aumentar las probabilidades de que la Oficina del Censo de los EE. UU. le haga un seguimiento por falta de respuesta. Los grupos familiares recibirán una invitación para responder en línea al Censo 2020 a partir del 12 de marzo de 2020. Su participación es fundamental y su información está protegida.</a:t>
                      </a:r>
                      <a:endParaRPr lang="es-US" sz="1600" dirty="0">
                        <a:effectLst/>
                        <a:latin typeface="Century Gothic" panose="020B0502020202020204" pitchFamily="34" charset="0"/>
                        <a:ea typeface="Calibri" panose="020F0502020204030204" pitchFamily="34" charset="0"/>
                        <a:cs typeface="Arial" panose="020B0604020202020204" pitchFamily="34" charset="0"/>
                      </a:endParaRP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1751682"/>
                  </a:ext>
                </a:extLst>
              </a:tr>
            </a:tbl>
          </a:graphicData>
        </a:graphic>
      </p:graphicFrame>
      <p:sp>
        <p:nvSpPr>
          <p:cNvPr id="6" name="Title 1">
            <a:extLst>
              <a:ext uri="{FF2B5EF4-FFF2-40B4-BE49-F238E27FC236}">
                <a16:creationId xmlns:a16="http://schemas.microsoft.com/office/drawing/2014/main" id="{7E78A868-A292-4298-9A3E-E92B5E09D04A}"/>
              </a:ext>
            </a:extLst>
          </p:cNvPr>
          <p:cNvSpPr>
            <a:spLocks noGrp="1"/>
          </p:cNvSpPr>
          <p:nvPr>
            <p:ph type="title"/>
          </p:nvPr>
        </p:nvSpPr>
        <p:spPr>
          <a:xfrm>
            <a:off x="629282" y="142912"/>
            <a:ext cx="7931153" cy="792896"/>
          </a:xfrm>
        </p:spPr>
        <p:txBody>
          <a:bodyPr anchor="t">
            <a:noAutofit/>
          </a:bodyPr>
          <a:lstStyle/>
          <a:p>
            <a:pPr rtl="0"/>
            <a:r>
              <a:rPr lang="es-US" sz="4300" b="1" i="0" u="none" baseline="0" dirty="0"/>
              <a:t>Más preguntas frecuentes que debe conocer</a:t>
            </a:r>
            <a:endParaRPr lang="es-US" sz="4300" b="1" dirty="0">
              <a:latin typeface="Century Gothic" panose="020B0502020202020204" pitchFamily="34" charset="0"/>
            </a:endParaRPr>
          </a:p>
        </p:txBody>
      </p:sp>
    </p:spTree>
    <p:extLst>
      <p:ext uri="{BB962C8B-B14F-4D97-AF65-F5344CB8AC3E}">
        <p14:creationId xmlns:p14="http://schemas.microsoft.com/office/powerpoint/2010/main" val="26688982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D41F9A-F7DC-41E2-BB76-5EBD4833F65C}"/>
              </a:ext>
            </a:extLst>
          </p:cNvPr>
          <p:cNvSpPr>
            <a:spLocks noGrp="1"/>
          </p:cNvSpPr>
          <p:nvPr>
            <p:ph idx="1"/>
          </p:nvPr>
        </p:nvSpPr>
        <p:spPr>
          <a:xfrm>
            <a:off x="822959" y="1845734"/>
            <a:ext cx="7543801" cy="4023360"/>
          </a:xfrm>
        </p:spPr>
        <p:txBody>
          <a:bodyPr/>
          <a:lstStyle/>
          <a:p>
            <a:pPr algn="ctr" rtl="0"/>
            <a:endParaRPr lang="es-US" dirty="0">
              <a:latin typeface="Century Gothic" panose="020B0502020202020204" pitchFamily="34" charset="0"/>
            </a:endParaRPr>
          </a:p>
          <a:p>
            <a:pPr marL="0" indent="0" algn="ctr" rtl="0">
              <a:buNone/>
            </a:pPr>
            <a:endParaRPr lang="es-US" sz="4000" b="1" dirty="0">
              <a:latin typeface="Century Gothic" panose="020B0502020202020204" pitchFamily="34" charset="0"/>
            </a:endParaRPr>
          </a:p>
          <a:p>
            <a:pPr marL="0" indent="0" algn="ctr" rtl="0">
              <a:buNone/>
            </a:pPr>
            <a:endParaRPr lang="es-US" sz="4000" b="1"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graphicFrame>
        <p:nvGraphicFramePr>
          <p:cNvPr id="5" name="Table 4">
            <a:extLst>
              <a:ext uri="{FF2B5EF4-FFF2-40B4-BE49-F238E27FC236}">
                <a16:creationId xmlns:a16="http://schemas.microsoft.com/office/drawing/2014/main" id="{24456043-822B-4D55-BA8B-EA74FC1B0604}"/>
              </a:ext>
            </a:extLst>
          </p:cNvPr>
          <p:cNvGraphicFramePr>
            <a:graphicFrameLocks noGrp="1"/>
          </p:cNvGraphicFramePr>
          <p:nvPr>
            <p:extLst>
              <p:ext uri="{D42A27DB-BD31-4B8C-83A1-F6EECF244321}">
                <p14:modId xmlns:p14="http://schemas.microsoft.com/office/powerpoint/2010/main" val="2577429344"/>
              </p:ext>
            </p:extLst>
          </p:nvPr>
        </p:nvGraphicFramePr>
        <p:xfrm>
          <a:off x="611050" y="1415845"/>
          <a:ext cx="7921899" cy="353465"/>
        </p:xfrm>
        <a:graphic>
          <a:graphicData uri="http://schemas.openxmlformats.org/drawingml/2006/table">
            <a:tbl>
              <a:tblPr firstRow="1" firstCol="1" bandRow="1"/>
              <a:tblGrid>
                <a:gridCol w="7921899">
                  <a:extLst>
                    <a:ext uri="{9D8B030D-6E8A-4147-A177-3AD203B41FA5}">
                      <a16:colId xmlns:a16="http://schemas.microsoft.com/office/drawing/2014/main" val="2975197976"/>
                    </a:ext>
                  </a:extLst>
                </a:gridCol>
              </a:tblGrid>
              <a:tr h="353465">
                <a:tc>
                  <a:txBody>
                    <a:bodyPr/>
                    <a:lstStyle/>
                    <a:p>
                      <a:pPr marL="0" marR="0" algn="l" rtl="0" fontAlgn="base">
                        <a:lnSpc>
                          <a:spcPct val="107000"/>
                        </a:lnSpc>
                        <a:spcBef>
                          <a:spcPts val="0"/>
                        </a:spcBef>
                        <a:spcAft>
                          <a:spcPts val="0"/>
                        </a:spcAft>
                      </a:pPr>
                      <a:r>
                        <a:rPr lang="es-US" sz="1800" b="1" i="0" u="none" baseline="0" dirty="0">
                          <a:effectLst/>
                          <a:latin typeface="Century Gothic" panose="020B0502020202020204" pitchFamily="34" charset="0"/>
                          <a:ea typeface="Times New Roman" panose="02020603050405020304" pitchFamily="18" charset="0"/>
                          <a:cs typeface="Times New Roman" panose="02020603050405020304" pitchFamily="18" charset="0"/>
                        </a:rPr>
                        <a:t>¿Qué deben tener en cuenta los californianos al completar el censo?</a:t>
                      </a:r>
                      <a:endParaRPr lang="es-US" sz="1800" b="1" dirty="0">
                        <a:effectLst/>
                        <a:latin typeface="Century Gothic" panose="020B0502020202020204" pitchFamily="34" charset="0"/>
                        <a:ea typeface="Calibri" panose="020F0502020204030204" pitchFamily="34" charset="0"/>
                        <a:cs typeface="Arial" panose="020B0604020202020204" pitchFamily="34" charset="0"/>
                      </a:endParaRPr>
                    </a:p>
                  </a:txBody>
                  <a:tcPr marL="24583" marR="24583" marT="24583" marB="245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extLst>
                  <a:ext uri="{0D108BD9-81ED-4DB2-BD59-A6C34878D82A}">
                    <a16:rowId xmlns:a16="http://schemas.microsoft.com/office/drawing/2014/main" val="2455010822"/>
                  </a:ext>
                </a:extLst>
              </a:tr>
            </a:tbl>
          </a:graphicData>
        </a:graphic>
      </p:graphicFrame>
      <p:graphicFrame>
        <p:nvGraphicFramePr>
          <p:cNvPr id="2" name="Table 1">
            <a:extLst>
              <a:ext uri="{FF2B5EF4-FFF2-40B4-BE49-F238E27FC236}">
                <a16:creationId xmlns:a16="http://schemas.microsoft.com/office/drawing/2014/main" id="{A98B251D-2D37-4FFA-966E-358E685D4332}"/>
              </a:ext>
            </a:extLst>
          </p:cNvPr>
          <p:cNvGraphicFramePr>
            <a:graphicFrameLocks noGrp="1"/>
          </p:cNvGraphicFramePr>
          <p:nvPr>
            <p:extLst>
              <p:ext uri="{D42A27DB-BD31-4B8C-83A1-F6EECF244321}">
                <p14:modId xmlns:p14="http://schemas.microsoft.com/office/powerpoint/2010/main" val="2747255380"/>
              </p:ext>
            </p:extLst>
          </p:nvPr>
        </p:nvGraphicFramePr>
        <p:xfrm>
          <a:off x="611051" y="1779144"/>
          <a:ext cx="7921898" cy="4326255"/>
        </p:xfrm>
        <a:graphic>
          <a:graphicData uri="http://schemas.openxmlformats.org/drawingml/2006/table">
            <a:tbl>
              <a:tblPr firstRow="1" firstCol="1" bandRow="1"/>
              <a:tblGrid>
                <a:gridCol w="7921898">
                  <a:extLst>
                    <a:ext uri="{9D8B030D-6E8A-4147-A177-3AD203B41FA5}">
                      <a16:colId xmlns:a16="http://schemas.microsoft.com/office/drawing/2014/main" val="1609079864"/>
                    </a:ext>
                  </a:extLst>
                </a:gridCol>
              </a:tblGrid>
              <a:tr h="1908175">
                <a:tc>
                  <a:txBody>
                    <a:bodyPr/>
                    <a:lstStyle/>
                    <a:p>
                      <a:pPr marL="342900" marR="0" lvl="0" indent="-342900" algn="l" defTabSz="914400" rtl="0" eaLnBrk="1" fontAlgn="auto" latinLnBrk="0" hangingPunct="1">
                        <a:lnSpc>
                          <a:spcPct val="90000"/>
                        </a:lnSpc>
                        <a:spcBef>
                          <a:spcPts val="1200"/>
                        </a:spcBef>
                        <a:spcAft>
                          <a:spcPts val="200"/>
                        </a:spcAft>
                        <a:buClr>
                          <a:srgbClr val="F27900"/>
                        </a:buClr>
                        <a:buSzPct val="100000"/>
                        <a:buFont typeface="Wingdings" panose="05000000000000000000" pitchFamily="2" charset="2"/>
                        <a:buChar char="q"/>
                        <a:tabLst/>
                        <a:defRPr/>
                      </a:pPr>
                      <a:r>
                        <a:rPr lang="es-US" sz="1700" b="0" i="0" u="none" kern="1200" baseline="0" dirty="0">
                          <a:solidFill>
                            <a:schemeClr val="tx1"/>
                          </a:solidFill>
                          <a:latin typeface="Century Gothic" panose="020B0502020202020204" pitchFamily="34" charset="0"/>
                          <a:ea typeface="+mn-ea"/>
                          <a:cs typeface="+mn-cs"/>
                        </a:rPr>
                        <a:t>Es fundamental ser precavido ante cualquier solicitud que parezca sospechosa.</a:t>
                      </a:r>
                    </a:p>
                    <a:p>
                      <a:pPr marL="342900" marR="0" lvl="0" indent="-342900" algn="l" defTabSz="914400" rtl="0" eaLnBrk="1" fontAlgn="auto" latinLnBrk="0" hangingPunct="1">
                        <a:lnSpc>
                          <a:spcPct val="90000"/>
                        </a:lnSpc>
                        <a:spcBef>
                          <a:spcPts val="1200"/>
                        </a:spcBef>
                        <a:spcAft>
                          <a:spcPts val="200"/>
                        </a:spcAft>
                        <a:buClr>
                          <a:srgbClr val="F27900"/>
                        </a:buClr>
                        <a:buSzPct val="100000"/>
                        <a:buFont typeface="Wingdings" panose="05000000000000000000" pitchFamily="2" charset="2"/>
                        <a:buChar char="q"/>
                        <a:tabLst/>
                        <a:defRPr/>
                      </a:pPr>
                      <a:r>
                        <a:rPr lang="es-US" sz="1700" b="0" i="0" u="none" kern="1200" baseline="0" dirty="0">
                          <a:solidFill>
                            <a:schemeClr val="tx1"/>
                          </a:solidFill>
                          <a:latin typeface="Century Gothic" panose="020B0502020202020204" pitchFamily="34" charset="0"/>
                          <a:ea typeface="+mn-ea"/>
                          <a:cs typeface="+mn-cs"/>
                        </a:rPr>
                        <a:t>La Oficina del Censo de los EE. UU. nunca le pedirá lo siguiente:</a:t>
                      </a:r>
                    </a:p>
                    <a:p>
                      <a:pPr marL="800100" marR="0" lvl="1" indent="-342900" algn="l" rtl="0">
                        <a:lnSpc>
                          <a:spcPct val="107000"/>
                        </a:lnSpc>
                        <a:spcBef>
                          <a:spcPts val="0"/>
                        </a:spcBef>
                        <a:spcAft>
                          <a:spcPts val="800"/>
                        </a:spcAft>
                        <a:buSzPct val="100000"/>
                        <a:buFont typeface="Wingdings" panose="05000000000000000000" pitchFamily="2" charset="2"/>
                        <a:buChar char="§"/>
                        <a:tabLst>
                          <a:tab pos="685800" algn="l"/>
                        </a:tabLst>
                      </a:pPr>
                      <a:r>
                        <a:rPr lang="es-US" sz="1700" b="0" i="0" u="none" baseline="0" dirty="0">
                          <a:effectLst/>
                          <a:latin typeface="Century Gothic" panose="020B0502020202020204" pitchFamily="34" charset="0"/>
                          <a:ea typeface="Century Gothic" panose="020B0502020202020204" pitchFamily="34" charset="0"/>
                          <a:cs typeface="Century Gothic" panose="020B0502020202020204" pitchFamily="34" charset="0"/>
                        </a:rPr>
                        <a:t>dinero por completar el cuestionario</a:t>
                      </a:r>
                      <a:endParaRPr lang="es-US" sz="1700" b="0" dirty="0">
                        <a:effectLst/>
                        <a:latin typeface="Century Gothic" panose="020B0502020202020204" pitchFamily="34" charset="0"/>
                        <a:ea typeface="Calibri" panose="020F0502020204030204" pitchFamily="34" charset="0"/>
                        <a:cs typeface="Times New Roman" panose="02020603050405020304" pitchFamily="18" charset="0"/>
                      </a:endParaRPr>
                    </a:p>
                    <a:p>
                      <a:pPr marL="800100" marR="0" lvl="1" indent="-342900" algn="l" rtl="0">
                        <a:lnSpc>
                          <a:spcPct val="107000"/>
                        </a:lnSpc>
                        <a:spcBef>
                          <a:spcPts val="0"/>
                        </a:spcBef>
                        <a:spcAft>
                          <a:spcPts val="800"/>
                        </a:spcAft>
                        <a:buSzPct val="100000"/>
                        <a:buFont typeface="Wingdings" panose="05000000000000000000" pitchFamily="2" charset="2"/>
                        <a:buChar char="§"/>
                        <a:tabLst>
                          <a:tab pos="685800" algn="l"/>
                        </a:tabLst>
                      </a:pPr>
                      <a:r>
                        <a:rPr lang="es-US" sz="1700" b="0" i="0" u="none" baseline="0" dirty="0">
                          <a:effectLst/>
                          <a:latin typeface="Century Gothic" panose="020B0502020202020204" pitchFamily="34" charset="0"/>
                          <a:ea typeface="Century Gothic" panose="020B0502020202020204" pitchFamily="34" charset="0"/>
                          <a:cs typeface="Century Gothic" panose="020B0502020202020204" pitchFamily="34" charset="0"/>
                        </a:rPr>
                        <a:t>su número de Seguro Social</a:t>
                      </a:r>
                      <a:endParaRPr lang="es-US" sz="1700" b="0" dirty="0">
                        <a:effectLst/>
                        <a:latin typeface="Century Gothic" panose="020B0502020202020204" pitchFamily="34" charset="0"/>
                        <a:ea typeface="Calibri" panose="020F0502020204030204" pitchFamily="34" charset="0"/>
                        <a:cs typeface="Times New Roman" panose="02020603050405020304" pitchFamily="18" charset="0"/>
                      </a:endParaRPr>
                    </a:p>
                    <a:p>
                      <a:pPr marL="800100" marR="0" lvl="1" indent="-342900" algn="l" rtl="0">
                        <a:lnSpc>
                          <a:spcPct val="107000"/>
                        </a:lnSpc>
                        <a:spcBef>
                          <a:spcPts val="0"/>
                        </a:spcBef>
                        <a:spcAft>
                          <a:spcPts val="800"/>
                        </a:spcAft>
                        <a:buSzPct val="100000"/>
                        <a:buFont typeface="Wingdings" panose="05000000000000000000" pitchFamily="2" charset="2"/>
                        <a:buChar char="§"/>
                        <a:tabLst>
                          <a:tab pos="685800" algn="l"/>
                        </a:tabLst>
                      </a:pPr>
                      <a:r>
                        <a:rPr lang="es-US" sz="1700" b="0" i="0" u="none" baseline="0" dirty="0">
                          <a:effectLst/>
                          <a:latin typeface="Century Gothic" panose="020B0502020202020204" pitchFamily="34" charset="0"/>
                          <a:ea typeface="Century Gothic" panose="020B0502020202020204" pitchFamily="34" charset="0"/>
                          <a:cs typeface="Century Gothic" panose="020B0502020202020204" pitchFamily="34" charset="0"/>
                        </a:rPr>
                        <a:t>información financiera</a:t>
                      </a:r>
                      <a:endParaRPr lang="es-US" sz="1700" b="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90000"/>
                        </a:lnSpc>
                        <a:spcBef>
                          <a:spcPts val="1200"/>
                        </a:spcBef>
                        <a:spcAft>
                          <a:spcPts val="200"/>
                        </a:spcAft>
                        <a:buClr>
                          <a:srgbClr val="F27900"/>
                        </a:buClr>
                        <a:buSzPct val="100000"/>
                        <a:buFont typeface="Wingdings" panose="05000000000000000000" pitchFamily="2" charset="2"/>
                        <a:buChar char="q"/>
                        <a:tabLst/>
                        <a:defRPr/>
                      </a:pPr>
                      <a:r>
                        <a:rPr lang="es-US" sz="1700" b="0" i="0" u="none" kern="1200" baseline="0" dirty="0">
                          <a:solidFill>
                            <a:schemeClr val="tx1"/>
                          </a:solidFill>
                          <a:latin typeface="Century Gothic" panose="020B0502020202020204" pitchFamily="34" charset="0"/>
                          <a:ea typeface="+mn-ea"/>
                          <a:cs typeface="+mn-cs"/>
                        </a:rPr>
                        <a:t>El personal de campo de la Oficina del Censo de los EE. UU. le mostrará siempre una identificación válida de la Oficina del Censo. Podrá confirmar que se trata de un empleado de la Oficina del Censo de los EE. UU ingresando su nombre en la</a:t>
                      </a:r>
                      <a:r>
                        <a:rPr lang="es-US" sz="1700" b="1" i="0" u="none" kern="1200" baseline="0" dirty="0">
                          <a:solidFill>
                            <a:schemeClr val="tx1"/>
                          </a:solidFill>
                          <a:latin typeface="Century Gothic" panose="020B0502020202020204" pitchFamily="34" charset="0"/>
                          <a:ea typeface="+mn-ea"/>
                          <a:cs typeface="+mn-cs"/>
                        </a:rPr>
                        <a:t> </a:t>
                      </a:r>
                      <a:r>
                        <a:rPr lang="es-US" sz="1700" b="1" i="0" u="sng" kern="1200" baseline="0" dirty="0">
                          <a:solidFill>
                            <a:srgbClr val="0070C0"/>
                          </a:solidFill>
                          <a:latin typeface="Century Gothic" panose="020B0502020202020204" pitchFamily="34" charset="0"/>
                          <a:ea typeface="+mn-ea"/>
                          <a:cs typeface="+mn-cs"/>
                          <a:hlinkClick r:id="rId3">
                            <a:extLst>
                              <a:ext uri="{A12FA001-AC4F-418D-AE19-62706E023703}">
                                <ahyp:hlinkClr xmlns:ahyp="http://schemas.microsoft.com/office/drawing/2018/hyperlinkcolor" val="tx"/>
                              </a:ext>
                            </a:extLst>
                          </a:hlinkClick>
                        </a:rPr>
                        <a:t>Búsqueda de personal de la Oficina del Censo</a:t>
                      </a:r>
                      <a:r>
                        <a:rPr lang="es-US" sz="1700" b="1" i="0" u="none" kern="1200" baseline="0" dirty="0">
                          <a:solidFill>
                            <a:schemeClr val="tx1"/>
                          </a:solidFill>
                          <a:latin typeface="Century Gothic" panose="020B0502020202020204" pitchFamily="34" charset="0"/>
                          <a:ea typeface="+mn-ea"/>
                          <a:cs typeface="+mn-cs"/>
                        </a:rPr>
                        <a:t> </a:t>
                      </a:r>
                      <a:r>
                        <a:rPr lang="es-US" sz="1700" b="0" i="0" u="none" kern="1200" baseline="0" dirty="0">
                          <a:solidFill>
                            <a:schemeClr val="tx1"/>
                          </a:solidFill>
                          <a:latin typeface="Century Gothic" panose="020B0502020202020204" pitchFamily="34" charset="0"/>
                          <a:ea typeface="+mn-ea"/>
                          <a:cs typeface="+mn-cs"/>
                        </a:rPr>
                        <a:t>o comunicándose con la Oficina Regional de California.</a:t>
                      </a:r>
                    </a:p>
                    <a:p>
                      <a:pPr marL="342900" marR="0" lvl="0" indent="-342900" algn="l" defTabSz="914400" rtl="0" eaLnBrk="1" fontAlgn="auto" latinLnBrk="0" hangingPunct="1">
                        <a:lnSpc>
                          <a:spcPct val="90000"/>
                        </a:lnSpc>
                        <a:spcBef>
                          <a:spcPts val="1200"/>
                        </a:spcBef>
                        <a:spcAft>
                          <a:spcPts val="200"/>
                        </a:spcAft>
                        <a:buClr>
                          <a:srgbClr val="F27900"/>
                        </a:buClr>
                        <a:buSzPct val="100000"/>
                        <a:buFont typeface="Wingdings" panose="05000000000000000000" pitchFamily="2" charset="2"/>
                        <a:buChar char="q"/>
                        <a:tabLst/>
                        <a:defRPr/>
                      </a:pPr>
                      <a:r>
                        <a:rPr lang="es-US" sz="1700" b="0" i="0" u="none" kern="1200" baseline="0" dirty="0">
                          <a:solidFill>
                            <a:schemeClr val="tx1"/>
                          </a:solidFill>
                          <a:latin typeface="Century Gothic" panose="020B0502020202020204" pitchFamily="34" charset="0"/>
                          <a:ea typeface="+mn-ea"/>
                          <a:cs typeface="+mn-cs"/>
                        </a:rPr>
                        <a:t>Hacerse pasar por un funcionario federal constituye un delito federal, y todo aquel que viole esta ley puede ir a la cárcel.</a:t>
                      </a:r>
                    </a:p>
                  </a:txBody>
                  <a:tcPr marL="45720" marR="4572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9150944"/>
                  </a:ext>
                </a:extLst>
              </a:tr>
            </a:tbl>
          </a:graphicData>
        </a:graphic>
      </p:graphicFrame>
      <p:sp>
        <p:nvSpPr>
          <p:cNvPr id="6" name="Title 1">
            <a:extLst>
              <a:ext uri="{FF2B5EF4-FFF2-40B4-BE49-F238E27FC236}">
                <a16:creationId xmlns:a16="http://schemas.microsoft.com/office/drawing/2014/main" id="{B96A4F31-5FFB-4109-B663-6EDD628775F8}"/>
              </a:ext>
            </a:extLst>
          </p:cNvPr>
          <p:cNvSpPr>
            <a:spLocks noGrp="1"/>
          </p:cNvSpPr>
          <p:nvPr>
            <p:ph type="title"/>
          </p:nvPr>
        </p:nvSpPr>
        <p:spPr>
          <a:xfrm>
            <a:off x="629282" y="142912"/>
            <a:ext cx="7931153" cy="792896"/>
          </a:xfrm>
        </p:spPr>
        <p:txBody>
          <a:bodyPr anchor="t">
            <a:noAutofit/>
          </a:bodyPr>
          <a:lstStyle/>
          <a:p>
            <a:pPr rtl="0"/>
            <a:r>
              <a:rPr lang="es-US" sz="4300" b="1" i="0" u="none" baseline="0" dirty="0"/>
              <a:t>Más preguntas frecuentes que debe conocer</a:t>
            </a:r>
            <a:endParaRPr lang="es-US" sz="4300" b="1" dirty="0">
              <a:latin typeface="Century Gothic" panose="020B0502020202020204" pitchFamily="34" charset="0"/>
            </a:endParaRPr>
          </a:p>
        </p:txBody>
      </p:sp>
    </p:spTree>
    <p:extLst>
      <p:ext uri="{BB962C8B-B14F-4D97-AF65-F5344CB8AC3E}">
        <p14:creationId xmlns:p14="http://schemas.microsoft.com/office/powerpoint/2010/main" val="16438177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6" name="Title 1">
            <a:extLst>
              <a:ext uri="{FF2B5EF4-FFF2-40B4-BE49-F238E27FC236}">
                <a16:creationId xmlns:a16="http://schemas.microsoft.com/office/drawing/2014/main" id="{36B4D559-1027-464C-8BC2-25368604CDE0}"/>
              </a:ext>
            </a:extLst>
          </p:cNvPr>
          <p:cNvSpPr>
            <a:spLocks noGrp="1"/>
          </p:cNvSpPr>
          <p:nvPr>
            <p:ph type="title"/>
          </p:nvPr>
        </p:nvSpPr>
        <p:spPr>
          <a:xfrm>
            <a:off x="822960" y="159605"/>
            <a:ext cx="7543800" cy="792896"/>
          </a:xfrm>
        </p:spPr>
        <p:txBody>
          <a:bodyPr anchor="t">
            <a:normAutofit/>
          </a:bodyPr>
          <a:lstStyle/>
          <a:p>
            <a:pPr algn="ctr" rtl="0"/>
            <a:r>
              <a:rPr lang="es-US" sz="4800" b="1" i="0" u="none" baseline="0" dirty="0">
                <a:latin typeface="Century Gothic" panose="020B0502020202020204" pitchFamily="34" charset="0"/>
              </a:rPr>
              <a:t>Aportes clave</a:t>
            </a:r>
          </a:p>
        </p:txBody>
      </p:sp>
      <p:graphicFrame>
        <p:nvGraphicFramePr>
          <p:cNvPr id="17" name="Table 16">
            <a:extLst>
              <a:ext uri="{FF2B5EF4-FFF2-40B4-BE49-F238E27FC236}">
                <a16:creationId xmlns:a16="http://schemas.microsoft.com/office/drawing/2014/main" id="{451798BD-E89E-493A-A24B-F17DBDE3BB94}"/>
              </a:ext>
            </a:extLst>
          </p:cNvPr>
          <p:cNvGraphicFramePr>
            <a:graphicFrameLocks noGrp="1"/>
          </p:cNvGraphicFramePr>
          <p:nvPr>
            <p:extLst>
              <p:ext uri="{D42A27DB-BD31-4B8C-83A1-F6EECF244321}">
                <p14:modId xmlns:p14="http://schemas.microsoft.com/office/powerpoint/2010/main" val="1429711154"/>
              </p:ext>
            </p:extLst>
          </p:nvPr>
        </p:nvGraphicFramePr>
        <p:xfrm>
          <a:off x="659129" y="1066801"/>
          <a:ext cx="7774941" cy="5030894"/>
        </p:xfrm>
        <a:graphic>
          <a:graphicData uri="http://schemas.openxmlformats.org/drawingml/2006/table">
            <a:tbl>
              <a:tblPr firstRow="1" firstCol="1" bandRow="1"/>
              <a:tblGrid>
                <a:gridCol w="972387">
                  <a:extLst>
                    <a:ext uri="{9D8B030D-6E8A-4147-A177-3AD203B41FA5}">
                      <a16:colId xmlns:a16="http://schemas.microsoft.com/office/drawing/2014/main" val="1383333357"/>
                    </a:ext>
                  </a:extLst>
                </a:gridCol>
                <a:gridCol w="6802554">
                  <a:extLst>
                    <a:ext uri="{9D8B030D-6E8A-4147-A177-3AD203B41FA5}">
                      <a16:colId xmlns:a16="http://schemas.microsoft.com/office/drawing/2014/main" val="3581017067"/>
                    </a:ext>
                  </a:extLst>
                </a:gridCol>
              </a:tblGrid>
              <a:tr h="493118">
                <a:tc gridSpan="2">
                  <a:txBody>
                    <a:bodyPr/>
                    <a:lstStyle/>
                    <a:p>
                      <a:pPr marL="0" marR="0" algn="ctr" rtl="0">
                        <a:spcBef>
                          <a:spcPts val="0"/>
                        </a:spcBef>
                        <a:spcAft>
                          <a:spcPts val="0"/>
                        </a:spcAft>
                      </a:pPr>
                      <a:r>
                        <a:rPr lang="es-US" sz="2200" b="1" i="0" u="none" baseline="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Principios básicos de la participación</a:t>
                      </a:r>
                      <a:endParaRPr lang="es-US" sz="2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s-US"/>
                    </a:p>
                  </a:txBody>
                  <a:tcPr/>
                </a:tc>
                <a:extLst>
                  <a:ext uri="{0D108BD9-81ED-4DB2-BD59-A6C34878D82A}">
                    <a16:rowId xmlns:a16="http://schemas.microsoft.com/office/drawing/2014/main" val="4242422414"/>
                  </a:ext>
                </a:extLst>
              </a:tr>
              <a:tr h="1233353">
                <a:tc>
                  <a:txBody>
                    <a:bodyPr/>
                    <a:lstStyle/>
                    <a:p>
                      <a:pPr marL="0" marR="0" algn="ctr" rtl="0">
                        <a:spcBef>
                          <a:spcPts val="0"/>
                        </a:spcBef>
                        <a:spcAft>
                          <a:spcPts val="0"/>
                        </a:spcAft>
                      </a:pPr>
                      <a:endParaRPr lang="es-US" sz="2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s-US" sz="2000" b="1" i="0" u="none" kern="1200" baseline="0" dirty="0">
                          <a:solidFill>
                            <a:schemeClr val="tx1"/>
                          </a:solidFill>
                          <a:effectLst/>
                          <a:latin typeface="Century Gothic" panose="020B0502020202020204" pitchFamily="34" charset="0"/>
                          <a:ea typeface="+mn-ea"/>
                          <a:cs typeface="+mn-cs"/>
                        </a:rPr>
                        <a:t>Cuestionario del Censo 2020:</a:t>
                      </a:r>
                      <a:r>
                        <a:rPr lang="es-US" sz="2000" b="0" i="0" u="none" kern="1200" baseline="0" dirty="0">
                          <a:solidFill>
                            <a:schemeClr val="tx1"/>
                          </a:solidFill>
                          <a:effectLst/>
                          <a:latin typeface="Century Gothic" panose="020B0502020202020204" pitchFamily="34" charset="0"/>
                          <a:ea typeface="+mn-ea"/>
                          <a:cs typeface="+mn-cs"/>
                        </a:rPr>
                        <a:t> El Censo está disponible en línea, por teléfono y en formato papel</a:t>
                      </a:r>
                      <a:r>
                        <a:rPr lang="es-US" sz="2000" b="0" i="0" u="none" baseline="0" dirty="0">
                          <a:effectLst/>
                          <a:latin typeface="Century Gothic" panose="020B050202020202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4439452"/>
                  </a:ext>
                </a:extLst>
              </a:tr>
              <a:tr h="1540371">
                <a:tc>
                  <a:txBody>
                    <a:bodyPr/>
                    <a:lstStyle/>
                    <a:p>
                      <a:pPr marL="0" marR="0" algn="ctr" rtl="0">
                        <a:spcBef>
                          <a:spcPts val="0"/>
                        </a:spcBef>
                        <a:spcAft>
                          <a:spcPts val="0"/>
                        </a:spcAft>
                      </a:pPr>
                      <a:endParaRPr lang="es-US" sz="2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s-US" sz="2000" b="1" i="0" u="none" kern="1200" baseline="0" dirty="0">
                          <a:solidFill>
                            <a:schemeClr val="tx1"/>
                          </a:solidFill>
                          <a:effectLst/>
                          <a:latin typeface="Century Gothic" panose="020B0502020202020204" pitchFamily="34" charset="0"/>
                          <a:ea typeface="+mn-ea"/>
                          <a:cs typeface="+mn-cs"/>
                        </a:rPr>
                        <a:t>Idiomas disponibles en el sitio web de la USCB y en los </a:t>
                      </a:r>
                      <a:r>
                        <a:rPr lang="es-MX" sz="2000" b="1" kern="1200" dirty="0">
                          <a:solidFill>
                            <a:schemeClr val="tx1"/>
                          </a:solidFill>
                          <a:effectLst/>
                          <a:latin typeface="Century Gothic" panose="020B0502020202020204" pitchFamily="34" charset="0"/>
                          <a:ea typeface="+mn-ea"/>
                          <a:cs typeface="+mn-cs"/>
                        </a:rPr>
                        <a:t>Centros de Atención Telefónica de Idiomas</a:t>
                      </a:r>
                      <a:r>
                        <a:rPr lang="es-US" sz="2000" b="1" i="0" u="none" kern="1200" baseline="0" dirty="0">
                          <a:solidFill>
                            <a:schemeClr val="tx1"/>
                          </a:solidFill>
                          <a:effectLst/>
                          <a:latin typeface="Century Gothic" panose="020B0502020202020204" pitchFamily="34" charset="0"/>
                          <a:ea typeface="+mn-ea"/>
                          <a:cs typeface="+mn-cs"/>
                        </a:rPr>
                        <a:t>: </a:t>
                      </a:r>
                      <a:r>
                        <a:rPr lang="es-US" sz="2000" b="0" i="0" u="none" kern="1200" baseline="0" dirty="0">
                          <a:solidFill>
                            <a:schemeClr val="tx1"/>
                          </a:solidFill>
                          <a:effectLst/>
                          <a:latin typeface="Century Gothic" panose="020B0502020202020204" pitchFamily="34" charset="0"/>
                          <a:ea typeface="+mn-ea"/>
                          <a:cs typeface="+mn-cs"/>
                        </a:rPr>
                        <a:t>El cuestionario estará disponible para los miembros de la comunidad en 13 idiomas distintos del inglés, tanto en línea como en los centros de atención telefónica</a:t>
                      </a:r>
                      <a:r>
                        <a:rPr lang="es-US" sz="2000" b="0" i="0" u="none" baseline="0" dirty="0">
                          <a:effectLst/>
                          <a:latin typeface="Century Gothic" panose="020B050202020202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5120274"/>
                  </a:ext>
                </a:extLst>
              </a:tr>
              <a:tr h="1764052">
                <a:tc>
                  <a:txBody>
                    <a:bodyPr/>
                    <a:lstStyle/>
                    <a:p>
                      <a:pPr marL="0" marR="0" algn="ctr" rtl="0">
                        <a:spcBef>
                          <a:spcPts val="0"/>
                        </a:spcBef>
                        <a:spcAft>
                          <a:spcPts val="0"/>
                        </a:spcAft>
                      </a:pPr>
                      <a:endParaRPr lang="es-US" sz="2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marL="0" marR="0" algn="l" rtl="0">
                        <a:spcBef>
                          <a:spcPts val="0"/>
                        </a:spcBef>
                        <a:spcAft>
                          <a:spcPts val="0"/>
                        </a:spcAft>
                      </a:pPr>
                      <a:r>
                        <a:rPr lang="es-US" sz="2000" b="1" i="0" u="none" kern="1200" baseline="0" dirty="0">
                          <a:solidFill>
                            <a:schemeClr val="tx1"/>
                          </a:solidFill>
                          <a:effectLst/>
                          <a:latin typeface="Century Gothic" panose="020B0502020202020204" pitchFamily="34" charset="0"/>
                          <a:ea typeface="+mn-ea"/>
                          <a:cs typeface="+mn-cs"/>
                        </a:rPr>
                        <a:t>Guías de idiomas de la USCB disponibles:</a:t>
                      </a:r>
                      <a:r>
                        <a:rPr lang="es-US" sz="2000" b="0" i="0" u="none" kern="1200" baseline="0" dirty="0">
                          <a:solidFill>
                            <a:schemeClr val="tx1"/>
                          </a:solidFill>
                          <a:effectLst/>
                          <a:latin typeface="Century Gothic" panose="020B0502020202020204" pitchFamily="34" charset="0"/>
                          <a:ea typeface="+mn-ea"/>
                          <a:cs typeface="+mn-cs"/>
                        </a:rPr>
                        <a:t> Habrá guías de idiomas disponibles en 59 idiomas distintos del inglés, en las que los miembros de la comunidad recibirán información a través de videos o guías impresas sobre cómo completar el cuestionario.</a:t>
                      </a:r>
                      <a:endParaRPr lang="es-U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856434257"/>
                  </a:ext>
                </a:extLst>
              </a:tr>
            </a:tbl>
          </a:graphicData>
        </a:graphic>
      </p:graphicFrame>
      <p:grpSp>
        <p:nvGrpSpPr>
          <p:cNvPr id="18" name="Group 17">
            <a:extLst>
              <a:ext uri="{FF2B5EF4-FFF2-40B4-BE49-F238E27FC236}">
                <a16:creationId xmlns:a16="http://schemas.microsoft.com/office/drawing/2014/main" id="{98FC7EF9-D5D2-4E44-B0E2-88473E20BBC8}"/>
              </a:ext>
            </a:extLst>
          </p:cNvPr>
          <p:cNvGrpSpPr/>
          <p:nvPr/>
        </p:nvGrpSpPr>
        <p:grpSpPr>
          <a:xfrm>
            <a:off x="759458" y="1680634"/>
            <a:ext cx="822960" cy="3912014"/>
            <a:chOff x="619758" y="1642534"/>
            <a:chExt cx="822960" cy="3912014"/>
          </a:xfrm>
        </p:grpSpPr>
        <p:pic>
          <p:nvPicPr>
            <p:cNvPr id="19" name="Graphic 52" descr="Key">
              <a:extLst>
                <a:ext uri="{FF2B5EF4-FFF2-40B4-BE49-F238E27FC236}">
                  <a16:creationId xmlns:a16="http://schemas.microsoft.com/office/drawing/2014/main" id="{DAE33817-81E2-4D67-8115-23F636BAF9F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9758" y="1642534"/>
              <a:ext cx="822960" cy="822960"/>
            </a:xfrm>
            <a:prstGeom prst="rect">
              <a:avLst/>
            </a:prstGeom>
          </p:spPr>
        </p:pic>
        <p:pic>
          <p:nvPicPr>
            <p:cNvPr id="20" name="Graphic 52" descr="Key">
              <a:extLst>
                <a:ext uri="{FF2B5EF4-FFF2-40B4-BE49-F238E27FC236}">
                  <a16:creationId xmlns:a16="http://schemas.microsoft.com/office/drawing/2014/main" id="{3E131D2E-E55C-4852-96AF-AAED4319B3D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9758" y="3028095"/>
              <a:ext cx="822960" cy="822960"/>
            </a:xfrm>
            <a:prstGeom prst="rect">
              <a:avLst/>
            </a:prstGeom>
          </p:spPr>
        </p:pic>
        <p:pic>
          <p:nvPicPr>
            <p:cNvPr id="21" name="Graphic 52" descr="Key">
              <a:extLst>
                <a:ext uri="{FF2B5EF4-FFF2-40B4-BE49-F238E27FC236}">
                  <a16:creationId xmlns:a16="http://schemas.microsoft.com/office/drawing/2014/main" id="{EA7F8497-7894-4907-901D-1D4387E9826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9758" y="4731588"/>
              <a:ext cx="822960" cy="822960"/>
            </a:xfrm>
            <a:prstGeom prst="rect">
              <a:avLst/>
            </a:prstGeom>
          </p:spPr>
        </p:pic>
      </p:grpSp>
    </p:spTree>
    <p:extLst>
      <p:ext uri="{BB962C8B-B14F-4D97-AF65-F5344CB8AC3E}">
        <p14:creationId xmlns:p14="http://schemas.microsoft.com/office/powerpoint/2010/main" val="6927485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6" name="Title 1">
            <a:extLst>
              <a:ext uri="{FF2B5EF4-FFF2-40B4-BE49-F238E27FC236}">
                <a16:creationId xmlns:a16="http://schemas.microsoft.com/office/drawing/2014/main" id="{DF5C536E-E89C-4DCE-BD8B-B8CFF0764F64}"/>
              </a:ext>
            </a:extLst>
          </p:cNvPr>
          <p:cNvSpPr txBox="1">
            <a:spLocks/>
          </p:cNvSpPr>
          <p:nvPr/>
        </p:nvSpPr>
        <p:spPr>
          <a:xfrm>
            <a:off x="822960" y="159605"/>
            <a:ext cx="7543800" cy="792896"/>
          </a:xfrm>
          <a:prstGeom prst="rect">
            <a:avLst/>
          </a:prstGeom>
        </p:spPr>
        <p:txBody>
          <a:bodyPr vert="horz" lIns="91440" tIns="45720" rIns="91440" bIns="45720" rtlCol="0" anchor="t">
            <a:normAutofit/>
          </a:bodyPr>
          <a:lstStyle>
            <a:lvl1pPr algn="ctr" defTabSz="914400" rtl="0" eaLnBrk="1" latinLnBrk="0" hangingPunct="1">
              <a:lnSpc>
                <a:spcPct val="85000"/>
              </a:lnSpc>
              <a:spcBef>
                <a:spcPct val="0"/>
              </a:spcBef>
              <a:buNone/>
              <a:defRPr sz="4200" kern="1200" spc="-50" baseline="0">
                <a:solidFill>
                  <a:srgbClr val="0070C0"/>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s-US" sz="4800" b="1" i="0" u="none" strike="noStrike" kern="1200" cap="none" spc="-50" normalizeH="0" baseline="0" dirty="0">
                <a:ln>
                  <a:noFill/>
                </a:ln>
                <a:solidFill>
                  <a:srgbClr val="0070C0"/>
                </a:solidFill>
                <a:effectLst/>
                <a:uLnTx/>
                <a:uFillTx/>
                <a:latin typeface="Century Gothic" panose="020B0502020202020204" pitchFamily="34" charset="0"/>
                <a:ea typeface="+mj-ea"/>
                <a:cs typeface="+mj-cs"/>
              </a:rPr>
              <a:t>Aportes clave</a:t>
            </a:r>
          </a:p>
        </p:txBody>
      </p:sp>
      <p:graphicFrame>
        <p:nvGraphicFramePr>
          <p:cNvPr id="11" name="Table 10">
            <a:extLst>
              <a:ext uri="{FF2B5EF4-FFF2-40B4-BE49-F238E27FC236}">
                <a16:creationId xmlns:a16="http://schemas.microsoft.com/office/drawing/2014/main" id="{3A4CD3AF-99C8-4519-9D61-7CC538C2C305}"/>
              </a:ext>
            </a:extLst>
          </p:cNvPr>
          <p:cNvGraphicFramePr>
            <a:graphicFrameLocks noGrp="1"/>
          </p:cNvGraphicFramePr>
          <p:nvPr>
            <p:extLst>
              <p:ext uri="{D42A27DB-BD31-4B8C-83A1-F6EECF244321}">
                <p14:modId xmlns:p14="http://schemas.microsoft.com/office/powerpoint/2010/main" val="1003672099"/>
              </p:ext>
            </p:extLst>
          </p:nvPr>
        </p:nvGraphicFramePr>
        <p:xfrm>
          <a:off x="695959" y="1095578"/>
          <a:ext cx="7774941" cy="4894107"/>
        </p:xfrm>
        <a:graphic>
          <a:graphicData uri="http://schemas.openxmlformats.org/drawingml/2006/table">
            <a:tbl>
              <a:tblPr firstRow="1" firstCol="1" bandRow="1"/>
              <a:tblGrid>
                <a:gridCol w="972387">
                  <a:extLst>
                    <a:ext uri="{9D8B030D-6E8A-4147-A177-3AD203B41FA5}">
                      <a16:colId xmlns:a16="http://schemas.microsoft.com/office/drawing/2014/main" val="1383333357"/>
                    </a:ext>
                  </a:extLst>
                </a:gridCol>
                <a:gridCol w="6802554">
                  <a:extLst>
                    <a:ext uri="{9D8B030D-6E8A-4147-A177-3AD203B41FA5}">
                      <a16:colId xmlns:a16="http://schemas.microsoft.com/office/drawing/2014/main" val="3581017067"/>
                    </a:ext>
                  </a:extLst>
                </a:gridCol>
              </a:tblGrid>
              <a:tr h="466043">
                <a:tc gridSpan="2">
                  <a:txBody>
                    <a:bodyPr/>
                    <a:lstStyle/>
                    <a:p>
                      <a:pPr marL="0" marR="0" algn="ctr" rtl="0">
                        <a:spcBef>
                          <a:spcPts val="0"/>
                        </a:spcBef>
                        <a:spcAft>
                          <a:spcPts val="0"/>
                        </a:spcAft>
                      </a:pPr>
                      <a:r>
                        <a:rPr lang="es-US" sz="2200" b="1" i="0" u="none" baseline="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Principios básicos de la participación</a:t>
                      </a:r>
                      <a:endParaRPr lang="es-US" sz="2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s-US"/>
                    </a:p>
                  </a:txBody>
                  <a:tcPr/>
                </a:tc>
                <a:extLst>
                  <a:ext uri="{0D108BD9-81ED-4DB2-BD59-A6C34878D82A}">
                    <a16:rowId xmlns:a16="http://schemas.microsoft.com/office/drawing/2014/main" val="4242422414"/>
                  </a:ext>
                </a:extLst>
              </a:tr>
              <a:tr h="2553179">
                <a:tc>
                  <a:txBody>
                    <a:bodyPr/>
                    <a:lstStyle/>
                    <a:p>
                      <a:pPr marL="0" marR="0" algn="ctr" rtl="0">
                        <a:spcBef>
                          <a:spcPts val="0"/>
                        </a:spcBef>
                        <a:spcAft>
                          <a:spcPts val="0"/>
                        </a:spcAft>
                      </a:pPr>
                      <a:endParaRPr lang="es-US" sz="2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s-US" sz="2000" b="1" i="0" u="none" kern="1200" baseline="0" dirty="0">
                          <a:solidFill>
                            <a:schemeClr val="tx1"/>
                          </a:solidFill>
                          <a:effectLst/>
                          <a:latin typeface="Century Gothic" panose="020B0502020202020204" pitchFamily="34" charset="0"/>
                          <a:ea typeface="+mn-ea"/>
                          <a:cs typeface="+mn-cs"/>
                        </a:rPr>
                        <a:t>Recursos de la USCB disponibles para personas con discapacidad:</a:t>
                      </a:r>
                      <a:r>
                        <a:rPr lang="es-US" sz="2000" b="0" i="0" u="none" kern="1200" baseline="0" dirty="0">
                          <a:solidFill>
                            <a:schemeClr val="tx1"/>
                          </a:solidFill>
                          <a:effectLst/>
                          <a:latin typeface="Century Gothic" panose="020B0502020202020204" pitchFamily="34" charset="0"/>
                          <a:ea typeface="+mn-ea"/>
                          <a:cs typeface="+mn-cs"/>
                        </a:rPr>
                        <a:t> La Oficina del Censo de los EE. UU. (USCB) cuenta con algunas opciones para asistir a las personas con discapacidad: un número telefónico de TT/TTY para completar por teléfono, guías de idiomas en ASL en letra grande en línea y una guía de idiomas impresa en braille.</a:t>
                      </a:r>
                      <a:endParaRPr lang="es-US"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4439452"/>
                  </a:ext>
                </a:extLst>
              </a:tr>
              <a:tr h="1874885">
                <a:tc>
                  <a:txBody>
                    <a:bodyPr/>
                    <a:lstStyle/>
                    <a:p>
                      <a:pPr marL="0" marR="0" algn="ctr" rtl="0">
                        <a:spcBef>
                          <a:spcPts val="0"/>
                        </a:spcBef>
                        <a:spcAft>
                          <a:spcPts val="0"/>
                        </a:spcAft>
                      </a:pPr>
                      <a:endParaRPr lang="es-US" sz="2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accent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2000" b="1" i="0" u="none" kern="1200" baseline="0" dirty="0">
                          <a:solidFill>
                            <a:schemeClr val="tx1"/>
                          </a:solidFill>
                          <a:effectLst/>
                          <a:latin typeface="Century Gothic" panose="020B0502020202020204" pitchFamily="34" charset="0"/>
                          <a:ea typeface="+mn-ea"/>
                          <a:cs typeface="+mn-cs"/>
                        </a:rPr>
                        <a:t>Plantilla del código de confirmación del censo:</a:t>
                      </a:r>
                      <a:r>
                        <a:rPr lang="es-US" sz="2000" b="0" i="0" u="none" kern="1200" baseline="0" dirty="0">
                          <a:solidFill>
                            <a:schemeClr val="tx1"/>
                          </a:solidFill>
                          <a:effectLst/>
                          <a:latin typeface="Century Gothic" panose="020B0502020202020204" pitchFamily="34" charset="0"/>
                          <a:ea typeface="+mn-ea"/>
                          <a:cs typeface="+mn-cs"/>
                        </a:rPr>
                        <a:t> Es una opción disponible para los miembros de la comunidad para registrar y guardar el código de confirmación del cuestionario del Censo 2020 que respondieron en línea sin necesidad de imprimirlo ni fotografiarlo con un teléfono móvil.</a:t>
                      </a:r>
                    </a:p>
                  </a:txBody>
                  <a:tcPr marL="68580" marR="68580" marT="0" marB="0">
                    <a:lnL w="12700" cap="flat" cmpd="sng" algn="ctr">
                      <a:solidFill>
                        <a:srgbClr val="000000"/>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25120274"/>
                  </a:ext>
                </a:extLst>
              </a:tr>
            </a:tbl>
          </a:graphicData>
        </a:graphic>
      </p:graphicFrame>
      <p:grpSp>
        <p:nvGrpSpPr>
          <p:cNvPr id="14" name="Group 13">
            <a:extLst>
              <a:ext uri="{FF2B5EF4-FFF2-40B4-BE49-F238E27FC236}">
                <a16:creationId xmlns:a16="http://schemas.microsoft.com/office/drawing/2014/main" id="{F2324926-D400-4B6A-B8AA-70B4935218D3}"/>
              </a:ext>
            </a:extLst>
          </p:cNvPr>
          <p:cNvGrpSpPr/>
          <p:nvPr/>
        </p:nvGrpSpPr>
        <p:grpSpPr>
          <a:xfrm>
            <a:off x="772158" y="2353734"/>
            <a:ext cx="822960" cy="3034021"/>
            <a:chOff x="619758" y="2302934"/>
            <a:chExt cx="822960" cy="3034021"/>
          </a:xfrm>
        </p:grpSpPr>
        <p:pic>
          <p:nvPicPr>
            <p:cNvPr id="17" name="Graphic 52" descr="Key">
              <a:extLst>
                <a:ext uri="{FF2B5EF4-FFF2-40B4-BE49-F238E27FC236}">
                  <a16:creationId xmlns:a16="http://schemas.microsoft.com/office/drawing/2014/main" id="{C9178EE8-AB81-45E2-9B3D-1461D2EB2F5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9758" y="2302934"/>
              <a:ext cx="822960" cy="822960"/>
            </a:xfrm>
            <a:prstGeom prst="rect">
              <a:avLst/>
            </a:prstGeom>
          </p:spPr>
        </p:pic>
        <p:pic>
          <p:nvPicPr>
            <p:cNvPr id="18" name="Graphic 52" descr="Key">
              <a:extLst>
                <a:ext uri="{FF2B5EF4-FFF2-40B4-BE49-F238E27FC236}">
                  <a16:creationId xmlns:a16="http://schemas.microsoft.com/office/drawing/2014/main" id="{F779FBC9-5FEE-4088-8CDC-A91CF72144C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9758" y="4513995"/>
              <a:ext cx="822960" cy="822960"/>
            </a:xfrm>
            <a:prstGeom prst="rect">
              <a:avLst/>
            </a:prstGeom>
          </p:spPr>
        </p:pic>
      </p:grpSp>
    </p:spTree>
    <p:extLst>
      <p:ext uri="{BB962C8B-B14F-4D97-AF65-F5344CB8AC3E}">
        <p14:creationId xmlns:p14="http://schemas.microsoft.com/office/powerpoint/2010/main" val="40088868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graphicFrame>
        <p:nvGraphicFramePr>
          <p:cNvPr id="9" name="Table 8">
            <a:extLst>
              <a:ext uri="{FF2B5EF4-FFF2-40B4-BE49-F238E27FC236}">
                <a16:creationId xmlns:a16="http://schemas.microsoft.com/office/drawing/2014/main" id="{F146C253-7E1D-4F4D-BD0B-4A86852E4090}"/>
              </a:ext>
            </a:extLst>
          </p:cNvPr>
          <p:cNvGraphicFramePr>
            <a:graphicFrameLocks noGrp="1"/>
          </p:cNvGraphicFramePr>
          <p:nvPr>
            <p:extLst>
              <p:ext uri="{D42A27DB-BD31-4B8C-83A1-F6EECF244321}">
                <p14:modId xmlns:p14="http://schemas.microsoft.com/office/powerpoint/2010/main" val="659239882"/>
              </p:ext>
            </p:extLst>
          </p:nvPr>
        </p:nvGraphicFramePr>
        <p:xfrm>
          <a:off x="670559" y="1463878"/>
          <a:ext cx="7774941" cy="3717722"/>
        </p:xfrm>
        <a:graphic>
          <a:graphicData uri="http://schemas.openxmlformats.org/drawingml/2006/table">
            <a:tbl>
              <a:tblPr firstRow="1" firstCol="1" bandRow="1"/>
              <a:tblGrid>
                <a:gridCol w="972387">
                  <a:extLst>
                    <a:ext uri="{9D8B030D-6E8A-4147-A177-3AD203B41FA5}">
                      <a16:colId xmlns:a16="http://schemas.microsoft.com/office/drawing/2014/main" val="1383333357"/>
                    </a:ext>
                  </a:extLst>
                </a:gridCol>
                <a:gridCol w="6802554">
                  <a:extLst>
                    <a:ext uri="{9D8B030D-6E8A-4147-A177-3AD203B41FA5}">
                      <a16:colId xmlns:a16="http://schemas.microsoft.com/office/drawing/2014/main" val="3581017067"/>
                    </a:ext>
                  </a:extLst>
                </a:gridCol>
              </a:tblGrid>
              <a:tr h="573862">
                <a:tc gridSpan="2">
                  <a:txBody>
                    <a:bodyPr/>
                    <a:lstStyle/>
                    <a:p>
                      <a:pPr marL="0" marR="0" algn="ctr" defTabSz="914400" rtl="0" eaLnBrk="1" latinLnBrk="0" hangingPunct="1">
                        <a:spcBef>
                          <a:spcPts val="0"/>
                        </a:spcBef>
                        <a:spcAft>
                          <a:spcPts val="0"/>
                        </a:spcAft>
                      </a:pPr>
                      <a:r>
                        <a:rPr lang="es-US" sz="2200" b="1" i="0" u="none" kern="1200" baseline="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Principios básicos de la participación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s-US"/>
                    </a:p>
                  </a:txBody>
                  <a:tcPr/>
                </a:tc>
                <a:extLst>
                  <a:ext uri="{0D108BD9-81ED-4DB2-BD59-A6C34878D82A}">
                    <a16:rowId xmlns:a16="http://schemas.microsoft.com/office/drawing/2014/main" val="4242422414"/>
                  </a:ext>
                </a:extLst>
              </a:tr>
              <a:tr h="3143860">
                <a:tc>
                  <a:txBody>
                    <a:bodyPr/>
                    <a:lstStyle/>
                    <a:p>
                      <a:pPr marL="0" marR="0" algn="ctr" rtl="0">
                        <a:spcBef>
                          <a:spcPts val="0"/>
                        </a:spcBef>
                        <a:spcAft>
                          <a:spcPts val="0"/>
                        </a:spcAft>
                      </a:pPr>
                      <a:endParaRPr lang="es-US" sz="2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rtl="0">
                        <a:spcBef>
                          <a:spcPts val="0"/>
                        </a:spcBef>
                        <a:spcAft>
                          <a:spcPts val="0"/>
                        </a:spcAft>
                      </a:pPr>
                      <a:r>
                        <a:rPr lang="es-US" sz="2200" b="1" i="0" u="none" kern="1200" baseline="0" dirty="0">
                          <a:solidFill>
                            <a:schemeClr val="tx1"/>
                          </a:solidFill>
                          <a:effectLst/>
                          <a:latin typeface="Century Gothic" panose="020B0502020202020204" pitchFamily="34" charset="0"/>
                          <a:ea typeface="+mn-ea"/>
                          <a:cs typeface="+mn-cs"/>
                        </a:rPr>
                        <a:t>Preguntas frecuentes:</a:t>
                      </a:r>
                      <a:r>
                        <a:rPr lang="es-US" sz="2200" b="0" i="0" u="none" kern="1200" baseline="0" dirty="0">
                          <a:solidFill>
                            <a:schemeClr val="tx1"/>
                          </a:solidFill>
                          <a:effectLst/>
                          <a:latin typeface="Century Gothic" panose="020B0502020202020204" pitchFamily="34" charset="0"/>
                          <a:ea typeface="+mn-ea"/>
                          <a:cs typeface="+mn-cs"/>
                        </a:rPr>
                        <a:t> Es importante revisar las preguntas frecuentes incluidas en el cuadernillo del manual para el participante. Estas preguntas frecuentes son un recurso valioso que puede consultar cuando dialogue con los miembros de la comunidad en un Centro de Asistencia para el Cuestionario (QAC) para poder responder de forma eficaz a muchas de las preguntas sobre el Censo 2020.</a:t>
                      </a:r>
                      <a:endParaRPr lang="es-US" sz="2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4439452"/>
                  </a:ext>
                </a:extLst>
              </a:tr>
            </a:tbl>
          </a:graphicData>
        </a:graphic>
      </p:graphicFrame>
      <p:pic>
        <p:nvPicPr>
          <p:cNvPr id="12" name="Graphic 52" descr="Key">
            <a:extLst>
              <a:ext uri="{FF2B5EF4-FFF2-40B4-BE49-F238E27FC236}">
                <a16:creationId xmlns:a16="http://schemas.microsoft.com/office/drawing/2014/main" id="{5EACC645-8140-420F-B220-5FD11DD6826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758" y="2722034"/>
            <a:ext cx="822960" cy="822960"/>
          </a:xfrm>
          <a:prstGeom prst="rect">
            <a:avLst/>
          </a:prstGeom>
        </p:spPr>
      </p:pic>
      <p:sp>
        <p:nvSpPr>
          <p:cNvPr id="16" name="Title 1">
            <a:extLst>
              <a:ext uri="{FF2B5EF4-FFF2-40B4-BE49-F238E27FC236}">
                <a16:creationId xmlns:a16="http://schemas.microsoft.com/office/drawing/2014/main" id="{DF5C536E-E89C-4DCE-BD8B-B8CFF0764F64}"/>
              </a:ext>
            </a:extLst>
          </p:cNvPr>
          <p:cNvSpPr txBox="1">
            <a:spLocks/>
          </p:cNvSpPr>
          <p:nvPr/>
        </p:nvSpPr>
        <p:spPr>
          <a:xfrm>
            <a:off x="822960" y="159605"/>
            <a:ext cx="7543800" cy="792896"/>
          </a:xfrm>
          <a:prstGeom prst="rect">
            <a:avLst/>
          </a:prstGeom>
        </p:spPr>
        <p:txBody>
          <a:bodyPr vert="horz" lIns="91440" tIns="45720" rIns="91440" bIns="45720" rtlCol="0" anchor="t">
            <a:normAutofit/>
          </a:bodyPr>
          <a:lstStyle>
            <a:lvl1pPr algn="ctr" defTabSz="914400" rtl="0" eaLnBrk="1" latinLnBrk="0" hangingPunct="1">
              <a:lnSpc>
                <a:spcPct val="85000"/>
              </a:lnSpc>
              <a:spcBef>
                <a:spcPct val="0"/>
              </a:spcBef>
              <a:buNone/>
              <a:defRPr sz="4200" kern="1200" spc="-50" baseline="0">
                <a:solidFill>
                  <a:srgbClr val="0070C0"/>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s-US" sz="4800" b="1" i="0" u="none" strike="noStrike" kern="1200" cap="none" spc="-50" normalizeH="0" baseline="0" dirty="0">
                <a:ln>
                  <a:noFill/>
                </a:ln>
                <a:solidFill>
                  <a:srgbClr val="0070C0"/>
                </a:solidFill>
                <a:effectLst/>
                <a:uLnTx/>
                <a:uFillTx/>
                <a:latin typeface="Century Gothic" panose="020B0502020202020204" pitchFamily="34" charset="0"/>
                <a:ea typeface="+mj-ea"/>
                <a:cs typeface="+mj-cs"/>
              </a:rPr>
              <a:t>Aportes clave</a:t>
            </a:r>
          </a:p>
        </p:txBody>
      </p:sp>
    </p:spTree>
    <p:extLst>
      <p:ext uri="{BB962C8B-B14F-4D97-AF65-F5344CB8AC3E}">
        <p14:creationId xmlns:p14="http://schemas.microsoft.com/office/powerpoint/2010/main" val="36486412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8F03B-E140-4EEA-B7F9-E1BE99074D4A}"/>
              </a:ext>
            </a:extLst>
          </p:cNvPr>
          <p:cNvSpPr>
            <a:spLocks noGrp="1"/>
          </p:cNvSpPr>
          <p:nvPr>
            <p:ph type="title"/>
          </p:nvPr>
        </p:nvSpPr>
        <p:spPr>
          <a:xfrm>
            <a:off x="28681" y="5151120"/>
            <a:ext cx="9075994" cy="822960"/>
          </a:xfrm>
        </p:spPr>
        <p:txBody>
          <a:bodyPr/>
          <a:lstStyle/>
          <a:p>
            <a:pPr algn="l" rtl="0"/>
            <a:r>
              <a:rPr lang="es-US" sz="4800" b="1" i="0" u="none" baseline="0" dirty="0"/>
              <a:t>Informes de visitantes del QAC</a:t>
            </a:r>
          </a:p>
        </p:txBody>
      </p:sp>
      <p:sp>
        <p:nvSpPr>
          <p:cNvPr id="5" name="Slide Number Placeholder 4">
            <a:extLst>
              <a:ext uri="{FF2B5EF4-FFF2-40B4-BE49-F238E27FC236}">
                <a16:creationId xmlns:a16="http://schemas.microsoft.com/office/drawing/2014/main" id="{B56B9265-C3BC-4544-A6E5-77C9D600DC9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90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s-US" sz="9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pic>
        <p:nvPicPr>
          <p:cNvPr id="7" name="Graphic 41" descr="Document">
            <a:extLst>
              <a:ext uri="{FF2B5EF4-FFF2-40B4-BE49-F238E27FC236}">
                <a16:creationId xmlns:a16="http://schemas.microsoft.com/office/drawing/2014/main" id="{DF88459B-E468-4C12-A628-92570DA9681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bwMode="auto">
          <a:xfrm>
            <a:off x="2240280" y="41730"/>
            <a:ext cx="4663440" cy="46634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81978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822960" y="286605"/>
            <a:ext cx="7543800" cy="792896"/>
          </a:xfrm>
        </p:spPr>
        <p:txBody>
          <a:bodyPr anchor="t">
            <a:normAutofit fontScale="90000"/>
          </a:bodyPr>
          <a:lstStyle/>
          <a:p>
            <a:pPr algn="ctr" rtl="0"/>
            <a:r>
              <a:rPr lang="es-US" sz="4800" b="1" i="0" u="none" baseline="0" dirty="0">
                <a:latin typeface="Century Gothic" panose="020B0502020202020204" pitchFamily="34" charset="0"/>
              </a:rPr>
              <a:t>Descripción general </a:t>
            </a:r>
            <a:br>
              <a:rPr lang="es-US" sz="4800" b="1" i="0" u="none" baseline="0" dirty="0">
                <a:latin typeface="Century Gothic" panose="020B0502020202020204" pitchFamily="34" charset="0"/>
              </a:rPr>
            </a:br>
            <a:r>
              <a:rPr lang="es-US" sz="4800" b="1" i="0" u="none" baseline="0" dirty="0">
                <a:latin typeface="Century Gothic" panose="020B0502020202020204" pitchFamily="34" charset="0"/>
              </a:rPr>
              <a:t>de la sección</a:t>
            </a: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7" name="Content Placeholder 2">
            <a:extLst>
              <a:ext uri="{FF2B5EF4-FFF2-40B4-BE49-F238E27FC236}">
                <a16:creationId xmlns:a16="http://schemas.microsoft.com/office/drawing/2014/main" id="{CB18F044-08DD-49A8-AE05-94305EC971F1}"/>
              </a:ext>
            </a:extLst>
          </p:cNvPr>
          <p:cNvSpPr>
            <a:spLocks noGrp="1"/>
          </p:cNvSpPr>
          <p:nvPr>
            <p:ph idx="1"/>
          </p:nvPr>
        </p:nvSpPr>
        <p:spPr>
          <a:xfrm>
            <a:off x="822959" y="1549400"/>
            <a:ext cx="7876541" cy="3975100"/>
          </a:xfrm>
        </p:spPr>
        <p:txBody>
          <a:bodyPr>
            <a:normAutofit fontScale="92500" lnSpcReduction="10000"/>
          </a:bodyPr>
          <a:lstStyle/>
          <a:p>
            <a:pPr marL="0" lvl="0" indent="0" algn="l" rtl="0">
              <a:buNone/>
            </a:pPr>
            <a:r>
              <a:rPr lang="es-US" sz="3700" b="0" i="0" u="none" baseline="0" dirty="0">
                <a:solidFill>
                  <a:schemeClr val="tx1"/>
                </a:solidFill>
              </a:rPr>
              <a:t>Revisar cómo usar y completar el Formulario de interacción con los visitantes para informar sobre las interacciones que podría haber entre el personal y los voluntarios, y los miembros de la comunidad que visitan el QAC mientras estén trabajando o desempeñándose como voluntarios.</a:t>
            </a:r>
          </a:p>
        </p:txBody>
      </p:sp>
    </p:spTree>
    <p:extLst>
      <p:ext uri="{BB962C8B-B14F-4D97-AF65-F5344CB8AC3E}">
        <p14:creationId xmlns:p14="http://schemas.microsoft.com/office/powerpoint/2010/main" val="21921498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822960" y="286605"/>
            <a:ext cx="7543800" cy="792896"/>
          </a:xfrm>
        </p:spPr>
        <p:txBody>
          <a:bodyPr anchor="t">
            <a:normAutofit/>
          </a:bodyPr>
          <a:lstStyle/>
          <a:p>
            <a:pPr algn="ctr" rtl="0"/>
            <a:r>
              <a:rPr lang="es-US" sz="4800" b="1" i="0" u="none" baseline="0" dirty="0">
                <a:latin typeface="Century Gothic" panose="020B0502020202020204" pitchFamily="34" charset="0"/>
              </a:rPr>
              <a:t>Objetivo educativo</a:t>
            </a:r>
          </a:p>
        </p:txBody>
      </p:sp>
      <p:sp>
        <p:nvSpPr>
          <p:cNvPr id="3" name="Content Placeholder 2">
            <a:extLst>
              <a:ext uri="{FF2B5EF4-FFF2-40B4-BE49-F238E27FC236}">
                <a16:creationId xmlns:a16="http://schemas.microsoft.com/office/drawing/2014/main" id="{77D41F9A-F7DC-41E2-BB76-5EBD4833F65C}"/>
              </a:ext>
            </a:extLst>
          </p:cNvPr>
          <p:cNvSpPr>
            <a:spLocks noGrp="1"/>
          </p:cNvSpPr>
          <p:nvPr>
            <p:ph idx="1"/>
          </p:nvPr>
        </p:nvSpPr>
        <p:spPr>
          <a:xfrm>
            <a:off x="822959" y="2188634"/>
            <a:ext cx="7800341" cy="2053166"/>
          </a:xfrm>
        </p:spPr>
        <p:txBody>
          <a:bodyPr>
            <a:noAutofit/>
          </a:bodyPr>
          <a:lstStyle/>
          <a:p>
            <a:pPr marL="0" indent="0" algn="l" rtl="0">
              <a:buNone/>
            </a:pPr>
            <a:r>
              <a:rPr lang="es-US" sz="3800" b="0" i="0" u="none" baseline="0" dirty="0">
                <a:solidFill>
                  <a:schemeClr val="tx1"/>
                </a:solidFill>
              </a:rPr>
              <a:t>Describir e informar sobre las interacciones con visitantes que ocurren en el Centro de Asistencia para el Cuestionario.</a:t>
            </a: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5057672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822960" y="286605"/>
            <a:ext cx="7543800" cy="792896"/>
          </a:xfrm>
        </p:spPr>
        <p:txBody>
          <a:bodyPr anchor="t">
            <a:normAutofit fontScale="90000"/>
          </a:bodyPr>
          <a:lstStyle/>
          <a:p>
            <a:pPr algn="ctr" rtl="0"/>
            <a:r>
              <a:rPr lang="es-US" sz="4800" b="1" i="0" u="none" baseline="0" dirty="0">
                <a:latin typeface="Century Gothic" panose="020B0502020202020204" pitchFamily="34" charset="0"/>
              </a:rPr>
              <a:t>¿Por qué se informa sobre los visitantes al QAC?</a:t>
            </a:r>
          </a:p>
        </p:txBody>
      </p:sp>
      <p:sp>
        <p:nvSpPr>
          <p:cNvPr id="3" name="Content Placeholder 2">
            <a:extLst>
              <a:ext uri="{FF2B5EF4-FFF2-40B4-BE49-F238E27FC236}">
                <a16:creationId xmlns:a16="http://schemas.microsoft.com/office/drawing/2014/main" id="{77D41F9A-F7DC-41E2-BB76-5EBD4833F65C}"/>
              </a:ext>
            </a:extLst>
          </p:cNvPr>
          <p:cNvSpPr>
            <a:spLocks noGrp="1"/>
          </p:cNvSpPr>
          <p:nvPr>
            <p:ph idx="1"/>
          </p:nvPr>
        </p:nvSpPr>
        <p:spPr>
          <a:xfrm>
            <a:off x="822959" y="1585042"/>
            <a:ext cx="7646786" cy="4470400"/>
          </a:xfrm>
        </p:spPr>
        <p:txBody>
          <a:bodyPr>
            <a:normAutofit fontScale="92500" lnSpcReduction="20000"/>
          </a:bodyPr>
          <a:lstStyle/>
          <a:p>
            <a:pPr marL="0" lvl="0" indent="0" algn="l" rtl="0">
              <a:buNone/>
            </a:pPr>
            <a:r>
              <a:rPr lang="es-US" sz="3000" b="1" i="0" u="sng" baseline="0" dirty="0">
                <a:solidFill>
                  <a:schemeClr val="tx1"/>
                </a:solidFill>
              </a:rPr>
              <a:t>Porque contribuye a</a:t>
            </a:r>
            <a:r>
              <a:rPr lang="es-US" sz="3000" b="1" i="0" u="none" baseline="0" dirty="0">
                <a:solidFill>
                  <a:schemeClr val="tx1"/>
                </a:solidFill>
              </a:rPr>
              <a:t>:</a:t>
            </a:r>
          </a:p>
          <a:p>
            <a:pPr marL="0" lvl="0" indent="0" algn="l" rtl="0">
              <a:buNone/>
            </a:pPr>
            <a:endParaRPr lang="es-US" sz="1400" dirty="0">
              <a:solidFill>
                <a:schemeClr val="tx1"/>
              </a:solidFill>
            </a:endParaRPr>
          </a:p>
          <a:p>
            <a:pPr marL="341313" lvl="0" indent="-341313" algn="l" rtl="0">
              <a:buFont typeface="Wingdings" panose="05000000000000000000" pitchFamily="2" charset="2"/>
              <a:buChar char="q"/>
            </a:pPr>
            <a:r>
              <a:rPr lang="es-US" sz="3000" b="0" i="0" u="none" baseline="0" dirty="0">
                <a:solidFill>
                  <a:schemeClr val="tx1"/>
                </a:solidFill>
              </a:rPr>
              <a:t>Hacer un seguimiento de la cantidad y los tipos de interacciones con visitantes que podría tener mientras trabaja/se desempeña como voluntario en un QAC.</a:t>
            </a:r>
          </a:p>
          <a:p>
            <a:pPr marL="0" lvl="0" indent="0" algn="l" rtl="0">
              <a:buNone/>
            </a:pPr>
            <a:endParaRPr lang="es-US" sz="1000" dirty="0">
              <a:solidFill>
                <a:schemeClr val="tx1"/>
              </a:solidFill>
            </a:endParaRPr>
          </a:p>
          <a:p>
            <a:pPr marL="341313" indent="-341313" algn="l" rtl="0">
              <a:buFont typeface="Wingdings" panose="05000000000000000000" pitchFamily="2" charset="2"/>
              <a:buChar char="q"/>
            </a:pPr>
            <a:r>
              <a:rPr lang="es-US" sz="3000" b="0" i="0" u="none" baseline="0" dirty="0">
                <a:solidFill>
                  <a:schemeClr val="tx1"/>
                </a:solidFill>
              </a:rPr>
              <a:t>Facilitar los esfuerzos de implementación rápida para garantizar que el alcance comunitario del Censo 2020 satisfaga las necesidades de las comunidades más difíciles de contar que reciben los servicios del QAC.</a:t>
            </a: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08465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822960" y="121505"/>
            <a:ext cx="7543800" cy="792896"/>
          </a:xfrm>
        </p:spPr>
        <p:txBody>
          <a:bodyPr anchor="t">
            <a:normAutofit fontScale="90000"/>
          </a:bodyPr>
          <a:lstStyle/>
          <a:p>
            <a:pPr algn="ctr" rtl="0"/>
            <a:r>
              <a:rPr lang="es-US" sz="4800" b="1" i="0" u="none" baseline="0" dirty="0">
                <a:latin typeface="Century Gothic" panose="020B0502020202020204" pitchFamily="34" charset="0"/>
              </a:rPr>
              <a:t>Formulario de interacción con los visitantes</a:t>
            </a:r>
          </a:p>
        </p:txBody>
      </p:sp>
      <p:sp>
        <p:nvSpPr>
          <p:cNvPr id="3" name="Content Placeholder 2">
            <a:extLst>
              <a:ext uri="{FF2B5EF4-FFF2-40B4-BE49-F238E27FC236}">
                <a16:creationId xmlns:a16="http://schemas.microsoft.com/office/drawing/2014/main" id="{77D41F9A-F7DC-41E2-BB76-5EBD4833F65C}"/>
              </a:ext>
            </a:extLst>
          </p:cNvPr>
          <p:cNvSpPr>
            <a:spLocks noGrp="1"/>
          </p:cNvSpPr>
          <p:nvPr>
            <p:ph idx="1"/>
          </p:nvPr>
        </p:nvSpPr>
        <p:spPr>
          <a:xfrm>
            <a:off x="373380" y="1341282"/>
            <a:ext cx="8397240" cy="897143"/>
          </a:xfrm>
          <a:solidFill>
            <a:schemeClr val="bg1"/>
          </a:solidFill>
          <a:ln w="19050">
            <a:solidFill>
              <a:schemeClr val="accent1"/>
            </a:solidFill>
            <a:prstDash val="sysDash"/>
          </a:ln>
        </p:spPr>
        <p:txBody>
          <a:bodyPr>
            <a:noAutofit/>
          </a:bodyPr>
          <a:lstStyle/>
          <a:p>
            <a:pPr marL="0" indent="0" algn="l" rtl="0">
              <a:buNone/>
            </a:pPr>
            <a:r>
              <a:rPr lang="es-US" sz="1500" b="1" i="0" u="none" baseline="0" dirty="0">
                <a:solidFill>
                  <a:srgbClr val="F27900"/>
                </a:solidFill>
              </a:rPr>
              <a:t>Sección 1: </a:t>
            </a:r>
            <a:r>
              <a:rPr lang="es-US" sz="1500" b="1" i="0" u="none" baseline="0" dirty="0">
                <a:solidFill>
                  <a:schemeClr val="tx1"/>
                </a:solidFill>
              </a:rPr>
              <a:t>Agrúpese para completar el formulario de interacción de forma </a:t>
            </a:r>
            <a:r>
              <a:rPr lang="es-US" sz="1500" b="1" i="0" u="sng" baseline="0" dirty="0">
                <a:solidFill>
                  <a:schemeClr val="tx1"/>
                </a:solidFill>
              </a:rPr>
              <a:t>diaria o semanal</a:t>
            </a:r>
            <a:r>
              <a:rPr lang="es-US" sz="1500" b="1" i="0" u="none" baseline="0" dirty="0">
                <a:solidFill>
                  <a:schemeClr val="tx1"/>
                </a:solidFill>
              </a:rPr>
              <a:t> dependiendo del flujo de visitantes. Conserve estos formularios archivados para presentarle a la oficina del Censo 2020 de California la información de los visitantes en el informe final o cuando se lo soliciten. </a:t>
            </a:r>
            <a:endParaRPr lang="es-US" sz="1500" dirty="0">
              <a:solidFill>
                <a:schemeClr val="tx1"/>
              </a:solidFill>
            </a:endParaRPr>
          </a:p>
          <a:p>
            <a:pPr marL="0" indent="0" algn="l" rtl="0">
              <a:buNone/>
            </a:pPr>
            <a:endParaRPr lang="es-US" sz="1800" b="1" dirty="0">
              <a:solidFill>
                <a:schemeClr val="tx1"/>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graphicFrame>
        <p:nvGraphicFramePr>
          <p:cNvPr id="5" name="Table 4">
            <a:extLst>
              <a:ext uri="{FF2B5EF4-FFF2-40B4-BE49-F238E27FC236}">
                <a16:creationId xmlns:a16="http://schemas.microsoft.com/office/drawing/2014/main" id="{18702662-41CC-48B8-BD39-BC23DA5F8A4E}"/>
              </a:ext>
            </a:extLst>
          </p:cNvPr>
          <p:cNvGraphicFramePr>
            <a:graphicFrameLocks noGrp="1"/>
          </p:cNvGraphicFramePr>
          <p:nvPr>
            <p:extLst>
              <p:ext uri="{D42A27DB-BD31-4B8C-83A1-F6EECF244321}">
                <p14:modId xmlns:p14="http://schemas.microsoft.com/office/powerpoint/2010/main" val="1443767161"/>
              </p:ext>
            </p:extLst>
          </p:nvPr>
        </p:nvGraphicFramePr>
        <p:xfrm>
          <a:off x="294640" y="2391690"/>
          <a:ext cx="8554720" cy="3475594"/>
        </p:xfrm>
        <a:graphic>
          <a:graphicData uri="http://schemas.openxmlformats.org/drawingml/2006/table">
            <a:tbl>
              <a:tblPr firstRow="1" firstCol="1" bandRow="1">
                <a:tableStyleId>{5C22544A-7EE6-4342-B048-85BDC9FD1C3A}</a:tableStyleId>
              </a:tblPr>
              <a:tblGrid>
                <a:gridCol w="2320741">
                  <a:extLst>
                    <a:ext uri="{9D8B030D-6E8A-4147-A177-3AD203B41FA5}">
                      <a16:colId xmlns:a16="http://schemas.microsoft.com/office/drawing/2014/main" val="3527996491"/>
                    </a:ext>
                  </a:extLst>
                </a:gridCol>
                <a:gridCol w="6233979">
                  <a:extLst>
                    <a:ext uri="{9D8B030D-6E8A-4147-A177-3AD203B41FA5}">
                      <a16:colId xmlns:a16="http://schemas.microsoft.com/office/drawing/2014/main" val="3080846933"/>
                    </a:ext>
                  </a:extLst>
                </a:gridCol>
              </a:tblGrid>
              <a:tr h="736463">
                <a:tc>
                  <a:txBody>
                    <a:bodyPr/>
                    <a:lstStyle/>
                    <a:p>
                      <a:pPr marL="0" marR="0" algn="l" defTabSz="914400" rtl="0" eaLnBrk="1" latinLnBrk="0" hangingPunct="1">
                        <a:lnSpc>
                          <a:spcPct val="107000"/>
                        </a:lnSpc>
                        <a:spcBef>
                          <a:spcPts val="0"/>
                        </a:spcBef>
                        <a:spcAft>
                          <a:spcPts val="0"/>
                        </a:spcAft>
                      </a:pPr>
                      <a:r>
                        <a:rPr lang="es-US" sz="1600" b="1" i="0" u="none" kern="1200" baseline="0" dirty="0">
                          <a:solidFill>
                            <a:schemeClr val="tx1"/>
                          </a:solidFill>
                          <a:effectLst/>
                          <a:latin typeface="Century Gothic" panose="020B0502020202020204" pitchFamily="34" charset="0"/>
                          <a:ea typeface="+mn-ea"/>
                          <a:cs typeface="+mn-cs"/>
                        </a:rPr>
                        <a:t>Organización asociada</a:t>
                      </a: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accent2">
                        <a:lumMod val="40000"/>
                        <a:lumOff val="60000"/>
                      </a:schemeClr>
                    </a:solidFill>
                  </a:tcPr>
                </a:tc>
                <a:tc>
                  <a:txBody>
                    <a:bodyPr/>
                    <a:lstStyle/>
                    <a:p>
                      <a:pPr marL="0" marR="0" algn="l" defTabSz="914400" rtl="0" eaLnBrk="1" latinLnBrk="0" hangingPunct="1">
                        <a:lnSpc>
                          <a:spcPct val="107000"/>
                        </a:lnSpc>
                        <a:spcBef>
                          <a:spcPts val="0"/>
                        </a:spcBef>
                        <a:spcAft>
                          <a:spcPts val="0"/>
                        </a:spcAft>
                      </a:pPr>
                      <a:r>
                        <a:rPr lang="es-US" sz="1600" b="0" i="0" u="none" kern="1200" baseline="0" dirty="0">
                          <a:solidFill>
                            <a:schemeClr val="tx1"/>
                          </a:solidFill>
                          <a:effectLst/>
                          <a:latin typeface="Century Gothic" panose="020B0502020202020204" pitchFamily="34" charset="0"/>
                          <a:ea typeface="+mn-ea"/>
                          <a:cs typeface="+mn-cs"/>
                        </a:rPr>
                        <a:t>&lt;Nombre completo de la organización/el organismo&gt;</a:t>
                      </a: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4269845576"/>
                  </a:ext>
                </a:extLst>
              </a:tr>
              <a:tr h="1313185">
                <a:tc>
                  <a:txBody>
                    <a:bodyPr/>
                    <a:lstStyle/>
                    <a:p>
                      <a:pPr marL="0" marR="0" algn="l" defTabSz="914400" rtl="0" eaLnBrk="1" latinLnBrk="0" hangingPunct="1">
                        <a:lnSpc>
                          <a:spcPct val="107000"/>
                        </a:lnSpc>
                        <a:spcBef>
                          <a:spcPts val="0"/>
                        </a:spcBef>
                        <a:spcAft>
                          <a:spcPts val="0"/>
                        </a:spcAft>
                      </a:pPr>
                      <a:r>
                        <a:rPr lang="es-US" sz="1600" b="1" i="0" u="none" kern="1200" baseline="0" dirty="0">
                          <a:solidFill>
                            <a:schemeClr val="tx1"/>
                          </a:solidFill>
                          <a:effectLst/>
                          <a:latin typeface="Century Gothic" panose="020B0502020202020204" pitchFamily="34" charset="0"/>
                          <a:ea typeface="+mn-ea"/>
                          <a:cs typeface="+mn-cs"/>
                        </a:rPr>
                        <a:t>Ubicación del QAC</a:t>
                      </a: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accent2">
                        <a:lumMod val="40000"/>
                        <a:lumOff val="60000"/>
                      </a:schemeClr>
                    </a:solidFill>
                  </a:tcPr>
                </a:tc>
                <a:tc>
                  <a:txBody>
                    <a:bodyPr/>
                    <a:lstStyle/>
                    <a:p>
                      <a:pPr marL="0" marR="0" algn="l" defTabSz="914400" rtl="0" eaLnBrk="1" latinLnBrk="0" hangingPunct="1">
                        <a:lnSpc>
                          <a:spcPct val="107000"/>
                        </a:lnSpc>
                        <a:spcBef>
                          <a:spcPts val="0"/>
                        </a:spcBef>
                        <a:spcAft>
                          <a:spcPts val="0"/>
                        </a:spcAft>
                      </a:pPr>
                      <a:r>
                        <a:rPr lang="es-US" sz="1600" b="0" i="0" u="none" kern="1200" baseline="0" dirty="0">
                          <a:solidFill>
                            <a:schemeClr val="tx1"/>
                          </a:solidFill>
                          <a:effectLst/>
                          <a:latin typeface="Century Gothic" panose="020B0502020202020204" pitchFamily="34" charset="0"/>
                          <a:ea typeface="+mn-ea"/>
                          <a:cs typeface="+mn-cs"/>
                        </a:rPr>
                        <a:t>&lt;Nombre del lugar/edificio&gt;</a:t>
                      </a:r>
                    </a:p>
                    <a:p>
                      <a:pPr marL="0" marR="0" algn="l" defTabSz="914400" rtl="0" eaLnBrk="1" latinLnBrk="0" hangingPunct="1">
                        <a:lnSpc>
                          <a:spcPct val="107000"/>
                        </a:lnSpc>
                        <a:spcBef>
                          <a:spcPts val="0"/>
                        </a:spcBef>
                        <a:spcAft>
                          <a:spcPts val="0"/>
                        </a:spcAft>
                      </a:pPr>
                      <a:r>
                        <a:rPr lang="es-US" sz="1600" b="0" i="0" u="none" kern="1200" baseline="0" dirty="0">
                          <a:solidFill>
                            <a:schemeClr val="tx1"/>
                          </a:solidFill>
                          <a:effectLst/>
                          <a:latin typeface="Century Gothic" panose="020B0502020202020204" pitchFamily="34" charset="0"/>
                          <a:ea typeface="+mn-ea"/>
                          <a:cs typeface="+mn-cs"/>
                        </a:rPr>
                        <a:t>&lt;Nombre y número de la calle&gt; o ☐ QAK móvil o “itinerante”</a:t>
                      </a:r>
                    </a:p>
                    <a:p>
                      <a:pPr marL="0" marR="0" algn="l" defTabSz="914400" rtl="0" eaLnBrk="1" latinLnBrk="0" hangingPunct="1">
                        <a:lnSpc>
                          <a:spcPct val="107000"/>
                        </a:lnSpc>
                        <a:spcBef>
                          <a:spcPts val="0"/>
                        </a:spcBef>
                        <a:spcAft>
                          <a:spcPts val="0"/>
                        </a:spcAft>
                      </a:pPr>
                      <a:r>
                        <a:rPr lang="es-US" sz="1600" b="0" i="0" u="none" kern="1200" baseline="0" dirty="0">
                          <a:solidFill>
                            <a:schemeClr val="tx1"/>
                          </a:solidFill>
                          <a:effectLst/>
                          <a:latin typeface="Century Gothic" panose="020B0502020202020204" pitchFamily="34" charset="0"/>
                          <a:ea typeface="+mn-ea"/>
                          <a:cs typeface="+mn-cs"/>
                        </a:rPr>
                        <a:t>&lt;Ciudad, estado, código postal&gt;</a:t>
                      </a: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085191250"/>
                  </a:ext>
                </a:extLst>
              </a:tr>
              <a:tr h="643181">
                <a:tc>
                  <a:txBody>
                    <a:bodyPr/>
                    <a:lstStyle/>
                    <a:p>
                      <a:pPr marL="0" marR="0" algn="l" defTabSz="914400" rtl="0" eaLnBrk="1" latinLnBrk="0" hangingPunct="1">
                        <a:lnSpc>
                          <a:spcPct val="107000"/>
                        </a:lnSpc>
                        <a:spcBef>
                          <a:spcPts val="0"/>
                        </a:spcBef>
                        <a:spcAft>
                          <a:spcPts val="0"/>
                        </a:spcAft>
                      </a:pPr>
                      <a:r>
                        <a:rPr lang="es-US" sz="1600" b="1" i="0" u="none" kern="1200" baseline="0" dirty="0">
                          <a:solidFill>
                            <a:schemeClr val="tx1"/>
                          </a:solidFill>
                          <a:effectLst/>
                          <a:latin typeface="Century Gothic" panose="020B0502020202020204" pitchFamily="34" charset="0"/>
                          <a:ea typeface="+mn-ea"/>
                          <a:cs typeface="+mn-cs"/>
                        </a:rPr>
                        <a:t>Nombre del miembro del personal o voluntario asociado</a:t>
                      </a: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accent2">
                        <a:lumMod val="40000"/>
                        <a:lumOff val="60000"/>
                      </a:schemeClr>
                    </a:solidFill>
                  </a:tcPr>
                </a:tc>
                <a:tc>
                  <a:txBody>
                    <a:bodyPr/>
                    <a:lstStyle/>
                    <a:p>
                      <a:pPr marL="0" marR="0" algn="l" defTabSz="914400" rtl="0" eaLnBrk="1" latinLnBrk="0" hangingPunct="1">
                        <a:lnSpc>
                          <a:spcPct val="107000"/>
                        </a:lnSpc>
                        <a:spcBef>
                          <a:spcPts val="0"/>
                        </a:spcBef>
                        <a:spcAft>
                          <a:spcPts val="0"/>
                        </a:spcAft>
                      </a:pPr>
                      <a:r>
                        <a:rPr lang="es-US" sz="1600" b="0" i="0" u="none" kern="1200" baseline="0" dirty="0">
                          <a:solidFill>
                            <a:schemeClr val="tx1"/>
                          </a:solidFill>
                          <a:effectLst/>
                          <a:latin typeface="Century Gothic" panose="020B0502020202020204" pitchFamily="34" charset="0"/>
                          <a:ea typeface="+mn-ea"/>
                          <a:cs typeface="+mn-cs"/>
                        </a:rPr>
                        <a:t>&lt;Nombre, apellido&gt;</a:t>
                      </a: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666988310"/>
                  </a:ext>
                </a:extLst>
              </a:tr>
              <a:tr h="643181">
                <a:tc>
                  <a:txBody>
                    <a:bodyPr/>
                    <a:lstStyle/>
                    <a:p>
                      <a:pPr marL="0" marR="0" algn="l" defTabSz="914400" rtl="0" eaLnBrk="1" latinLnBrk="0" hangingPunct="1">
                        <a:lnSpc>
                          <a:spcPct val="107000"/>
                        </a:lnSpc>
                        <a:spcBef>
                          <a:spcPts val="0"/>
                        </a:spcBef>
                        <a:spcAft>
                          <a:spcPts val="0"/>
                        </a:spcAft>
                      </a:pPr>
                      <a:r>
                        <a:rPr lang="es-US" sz="1600" b="1" i="0" u="none" kern="1200" baseline="0" dirty="0">
                          <a:solidFill>
                            <a:schemeClr val="tx1"/>
                          </a:solidFill>
                          <a:effectLst/>
                          <a:latin typeface="Century Gothic" panose="020B0502020202020204" pitchFamily="34" charset="0"/>
                          <a:ea typeface="+mn-ea"/>
                          <a:cs typeface="+mn-cs"/>
                        </a:rPr>
                        <a:t>Fecha del formulario o rango de fechas</a:t>
                      </a: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accent2">
                        <a:lumMod val="40000"/>
                        <a:lumOff val="60000"/>
                      </a:schemeClr>
                    </a:solidFill>
                  </a:tcPr>
                </a:tc>
                <a:tc>
                  <a:txBody>
                    <a:bodyPr/>
                    <a:lstStyle/>
                    <a:p>
                      <a:pPr marL="0" marR="0" algn="l" defTabSz="914400" rtl="0" eaLnBrk="1" latinLnBrk="0" hangingPunct="1">
                        <a:lnSpc>
                          <a:spcPct val="107000"/>
                        </a:lnSpc>
                        <a:spcBef>
                          <a:spcPts val="0"/>
                        </a:spcBef>
                        <a:spcAft>
                          <a:spcPts val="0"/>
                        </a:spcAft>
                      </a:pPr>
                      <a:r>
                        <a:rPr lang="es-US" sz="1600" b="0" i="0" u="none" kern="1200" baseline="0" dirty="0">
                          <a:solidFill>
                            <a:schemeClr val="tx1"/>
                          </a:solidFill>
                          <a:effectLst/>
                          <a:latin typeface="Century Gothic" panose="020B0502020202020204" pitchFamily="34" charset="0"/>
                          <a:ea typeface="+mn-ea"/>
                          <a:cs typeface="+mn-cs"/>
                        </a:rPr>
                        <a:t>&lt;Mes/día/año&gt;</a:t>
                      </a: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993026792"/>
                  </a:ext>
                </a:extLst>
              </a:tr>
            </a:tbl>
          </a:graphicData>
        </a:graphic>
      </p:graphicFrame>
    </p:spTree>
    <p:extLst>
      <p:ext uri="{BB962C8B-B14F-4D97-AF65-F5344CB8AC3E}">
        <p14:creationId xmlns:p14="http://schemas.microsoft.com/office/powerpoint/2010/main" val="3317321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822960" y="286605"/>
            <a:ext cx="7543800" cy="792896"/>
          </a:xfrm>
        </p:spPr>
        <p:txBody>
          <a:bodyPr anchor="t">
            <a:normAutofit/>
          </a:bodyPr>
          <a:lstStyle/>
          <a:p>
            <a:pPr algn="ctr" rtl="0"/>
            <a:r>
              <a:rPr lang="es-US" sz="4800" b="1" i="0" u="none" baseline="0" dirty="0">
                <a:latin typeface="Century Gothic" panose="020B0502020202020204" pitchFamily="34" charset="0"/>
              </a:rPr>
              <a:t>El rol de la USCB</a:t>
            </a:r>
          </a:p>
        </p:txBody>
      </p:sp>
      <p:sp>
        <p:nvSpPr>
          <p:cNvPr id="3" name="Content Placeholder 2">
            <a:extLst>
              <a:ext uri="{FF2B5EF4-FFF2-40B4-BE49-F238E27FC236}">
                <a16:creationId xmlns:a16="http://schemas.microsoft.com/office/drawing/2014/main" id="{77D41F9A-F7DC-41E2-BB76-5EBD4833F65C}"/>
              </a:ext>
            </a:extLst>
          </p:cNvPr>
          <p:cNvSpPr>
            <a:spLocks noGrp="1"/>
          </p:cNvSpPr>
          <p:nvPr>
            <p:ph idx="1"/>
          </p:nvPr>
        </p:nvSpPr>
        <p:spPr>
          <a:xfrm>
            <a:off x="810259" y="1828800"/>
            <a:ext cx="7543801" cy="4040294"/>
          </a:xfrm>
        </p:spPr>
        <p:txBody>
          <a:bodyPr>
            <a:normAutofit/>
          </a:bodyPr>
          <a:lstStyle/>
          <a:p>
            <a:pPr algn="l" rtl="0"/>
            <a:r>
              <a:rPr lang="es-US" sz="4000" b="0" i="0" u="none" baseline="0" dirty="0">
                <a:solidFill>
                  <a:schemeClr val="tx1"/>
                </a:solidFill>
              </a:rPr>
              <a:t>La Oficina del Censo de los EE. UU. (USCB) es la autoridad federal designada que se encarga de hacer el censo y otras encuestas de la población americana.</a:t>
            </a:r>
            <a:endParaRPr lang="es-US" sz="4000" b="1" dirty="0">
              <a:solidFill>
                <a:schemeClr val="tx1"/>
              </a:solidFill>
            </a:endParaRP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563008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822960" y="121505"/>
            <a:ext cx="7543800" cy="792896"/>
          </a:xfrm>
        </p:spPr>
        <p:txBody>
          <a:bodyPr anchor="t">
            <a:normAutofit fontScale="90000"/>
          </a:bodyPr>
          <a:lstStyle/>
          <a:p>
            <a:pPr algn="ctr" rtl="0"/>
            <a:r>
              <a:rPr lang="es-US" sz="4800" b="1" i="0" u="none" baseline="0" dirty="0">
                <a:latin typeface="Century Gothic" panose="020B0502020202020204" pitchFamily="34" charset="0"/>
              </a:rPr>
              <a:t>Formulario de interacción con los visitantes</a:t>
            </a:r>
          </a:p>
        </p:txBody>
      </p:sp>
      <p:sp>
        <p:nvSpPr>
          <p:cNvPr id="3" name="Content Placeholder 2">
            <a:extLst>
              <a:ext uri="{FF2B5EF4-FFF2-40B4-BE49-F238E27FC236}">
                <a16:creationId xmlns:a16="http://schemas.microsoft.com/office/drawing/2014/main" id="{77D41F9A-F7DC-41E2-BB76-5EBD4833F65C}"/>
              </a:ext>
            </a:extLst>
          </p:cNvPr>
          <p:cNvSpPr>
            <a:spLocks noGrp="1"/>
          </p:cNvSpPr>
          <p:nvPr>
            <p:ph idx="1"/>
          </p:nvPr>
        </p:nvSpPr>
        <p:spPr>
          <a:xfrm>
            <a:off x="373380" y="1267948"/>
            <a:ext cx="8397240" cy="1536700"/>
          </a:xfrm>
          <a:solidFill>
            <a:schemeClr val="bg1"/>
          </a:solidFill>
          <a:ln w="19050">
            <a:solidFill>
              <a:schemeClr val="accent1"/>
            </a:solidFill>
            <a:prstDash val="sysDash"/>
          </a:ln>
        </p:spPr>
        <p:txBody>
          <a:bodyPr>
            <a:noAutofit/>
          </a:bodyPr>
          <a:lstStyle/>
          <a:p>
            <a:pPr marL="63500" indent="0" algn="l" rtl="0">
              <a:buNone/>
            </a:pPr>
            <a:r>
              <a:rPr lang="es-US" sz="1500" b="1" i="0" u="none" baseline="0" dirty="0">
                <a:solidFill>
                  <a:srgbClr val="F27900"/>
                </a:solidFill>
              </a:rPr>
              <a:t>Sección 2:</a:t>
            </a:r>
            <a:r>
              <a:rPr lang="es-US" sz="1500" b="1" i="0" u="none" baseline="0" dirty="0">
                <a:solidFill>
                  <a:schemeClr val="tx1"/>
                </a:solidFill>
              </a:rPr>
              <a:t> </a:t>
            </a:r>
            <a:r>
              <a:rPr lang="es-US" sz="1500" b="1" i="0" u="none" baseline="0" dirty="0"/>
              <a:t>Use la siguiente tabla para hacer un seguimiento de los tipos de interacciones, por ejemplo: se respondieron preguntas, se distribuyó material de alcance comunitario del Censo 2020 o se suministraron estaciones de trabajo con dispositivos o teléfonos para que usen los miembros de la comunidad que visitan el QAC. </a:t>
            </a:r>
            <a:r>
              <a:rPr lang="es-US" sz="1500" b="1" i="0" u="none" baseline="0" dirty="0">
                <a:highlight>
                  <a:srgbClr val="FFFF00"/>
                </a:highlight>
              </a:rPr>
              <a:t>Sugerencia:</a:t>
            </a:r>
            <a:r>
              <a:rPr lang="es-US" sz="1500" b="1" i="0" u="none" baseline="0" dirty="0"/>
              <a:t> Use el anverso de este formulario para registrar las marcas de cómputo o cree</a:t>
            </a:r>
            <a:br>
              <a:rPr lang="es-US" sz="1500" b="1" dirty="0"/>
            </a:br>
            <a:r>
              <a:rPr lang="es-US" sz="1500" b="1" i="0" u="none" baseline="0" dirty="0"/>
              <a:t>una hoja de trabajo en Excel para hacer un seguimiento numérico de los recuentos para cada tipo de interacción con visitantes de la siguiente lista</a:t>
            </a:r>
            <a:r>
              <a:rPr lang="es-US" sz="1700" b="1" i="0" u="none" baseline="0" dirty="0"/>
              <a:t>.</a:t>
            </a:r>
            <a:r>
              <a:rPr lang="es-US" sz="1700" b="1" i="0" u="none" baseline="0" dirty="0">
                <a:solidFill>
                  <a:schemeClr val="tx1"/>
                </a:solidFill>
              </a:rPr>
              <a:t> </a:t>
            </a:r>
            <a:endParaRPr lang="es-US" sz="1700" dirty="0">
              <a:solidFill>
                <a:schemeClr val="tx1"/>
              </a:solidFill>
            </a:endParaRPr>
          </a:p>
          <a:p>
            <a:pPr marL="0" indent="0" algn="l" rtl="0">
              <a:buNone/>
            </a:pPr>
            <a:endParaRPr lang="es-US" sz="1700" b="1" dirty="0">
              <a:solidFill>
                <a:schemeClr val="tx1"/>
              </a:solidFill>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graphicFrame>
        <p:nvGraphicFramePr>
          <p:cNvPr id="6" name="Table 5">
            <a:extLst>
              <a:ext uri="{FF2B5EF4-FFF2-40B4-BE49-F238E27FC236}">
                <a16:creationId xmlns:a16="http://schemas.microsoft.com/office/drawing/2014/main" id="{CF745664-1AF4-4093-A110-E5B771E46D52}"/>
              </a:ext>
            </a:extLst>
          </p:cNvPr>
          <p:cNvGraphicFramePr>
            <a:graphicFrameLocks noGrp="1"/>
          </p:cNvGraphicFramePr>
          <p:nvPr>
            <p:extLst>
              <p:ext uri="{D42A27DB-BD31-4B8C-83A1-F6EECF244321}">
                <p14:modId xmlns:p14="http://schemas.microsoft.com/office/powerpoint/2010/main" val="3663798383"/>
              </p:ext>
            </p:extLst>
          </p:nvPr>
        </p:nvGraphicFramePr>
        <p:xfrm>
          <a:off x="373380" y="2865354"/>
          <a:ext cx="8397240" cy="3349610"/>
        </p:xfrm>
        <a:graphic>
          <a:graphicData uri="http://schemas.openxmlformats.org/drawingml/2006/table">
            <a:tbl>
              <a:tblPr firstRow="1" firstCol="1" bandRow="1">
                <a:tableStyleId>{5C22544A-7EE6-4342-B048-85BDC9FD1C3A}</a:tableStyleId>
              </a:tblPr>
              <a:tblGrid>
                <a:gridCol w="7183120">
                  <a:extLst>
                    <a:ext uri="{9D8B030D-6E8A-4147-A177-3AD203B41FA5}">
                      <a16:colId xmlns:a16="http://schemas.microsoft.com/office/drawing/2014/main" val="1686857599"/>
                    </a:ext>
                  </a:extLst>
                </a:gridCol>
                <a:gridCol w="1214120">
                  <a:extLst>
                    <a:ext uri="{9D8B030D-6E8A-4147-A177-3AD203B41FA5}">
                      <a16:colId xmlns:a16="http://schemas.microsoft.com/office/drawing/2014/main" val="3294173313"/>
                    </a:ext>
                  </a:extLst>
                </a:gridCol>
              </a:tblGrid>
              <a:tr h="240189">
                <a:tc>
                  <a:txBody>
                    <a:bodyPr/>
                    <a:lstStyle/>
                    <a:p>
                      <a:pPr marL="0" marR="0" algn="l" rtl="0">
                        <a:lnSpc>
                          <a:spcPct val="107000"/>
                        </a:lnSpc>
                        <a:spcBef>
                          <a:spcPts val="0"/>
                        </a:spcBef>
                        <a:spcAft>
                          <a:spcPts val="0"/>
                        </a:spcAft>
                      </a:pPr>
                      <a:r>
                        <a:rPr lang="es-US" sz="1600" b="1" i="0" u="none" baseline="0" dirty="0">
                          <a:solidFill>
                            <a:schemeClr val="tx1"/>
                          </a:solidFill>
                          <a:effectLst/>
                          <a:latin typeface="Century Gothic" panose="020B0502020202020204" pitchFamily="34" charset="0"/>
                        </a:rPr>
                        <a:t>Cantidad total de visitantes:</a:t>
                      </a:r>
                      <a:endParaRPr lang="es-US" sz="16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ctr" rtl="0">
                        <a:lnSpc>
                          <a:spcPct val="107000"/>
                        </a:lnSpc>
                        <a:spcBef>
                          <a:spcPts val="0"/>
                        </a:spcBef>
                        <a:spcAft>
                          <a:spcPts val="0"/>
                        </a:spcAft>
                      </a:pPr>
                      <a:r>
                        <a:rPr lang="es-US" sz="1600" b="0" i="0" u="none" baseline="0" dirty="0">
                          <a:solidFill>
                            <a:schemeClr val="tx1"/>
                          </a:solidFill>
                          <a:effectLst/>
                          <a:latin typeface="Century Gothic" panose="020B0502020202020204" pitchFamily="34" charset="0"/>
                        </a:rPr>
                        <a:t> </a:t>
                      </a:r>
                      <a:endParaRPr lang="es-US" sz="16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45470999"/>
                  </a:ext>
                </a:extLst>
              </a:tr>
              <a:tr h="233024">
                <a:tc>
                  <a:txBody>
                    <a:bodyPr/>
                    <a:lstStyle/>
                    <a:p>
                      <a:pPr marL="0" marR="0" algn="l" rtl="0">
                        <a:lnSpc>
                          <a:spcPct val="107000"/>
                        </a:lnSpc>
                        <a:spcBef>
                          <a:spcPts val="0"/>
                        </a:spcBef>
                        <a:spcAft>
                          <a:spcPts val="0"/>
                        </a:spcAft>
                      </a:pPr>
                      <a:r>
                        <a:rPr lang="es-US" sz="1600" b="1" i="0" u="none" baseline="0" dirty="0">
                          <a:solidFill>
                            <a:schemeClr val="tx1"/>
                          </a:solidFill>
                          <a:effectLst/>
                          <a:latin typeface="Century Gothic" panose="020B0502020202020204" pitchFamily="34" charset="0"/>
                        </a:rPr>
                        <a:t>Tipos de interacción con visitantes:</a:t>
                      </a:r>
                      <a:endParaRPr lang="es-US" sz="1600" b="1"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accent2">
                        <a:lumMod val="40000"/>
                        <a:lumOff val="60000"/>
                      </a:schemeClr>
                    </a:solidFill>
                  </a:tcPr>
                </a:tc>
                <a:tc>
                  <a:txBody>
                    <a:bodyPr/>
                    <a:lstStyle/>
                    <a:p>
                      <a:pPr marL="0" marR="0" algn="ctr" rtl="0">
                        <a:lnSpc>
                          <a:spcPct val="107000"/>
                        </a:lnSpc>
                        <a:spcBef>
                          <a:spcPts val="0"/>
                        </a:spcBef>
                        <a:spcAft>
                          <a:spcPts val="0"/>
                        </a:spcAft>
                      </a:pPr>
                      <a:r>
                        <a:rPr lang="es-US" sz="1600" b="1" i="0" u="none" baseline="0" dirty="0">
                          <a:solidFill>
                            <a:schemeClr val="tx1"/>
                          </a:solidFill>
                          <a:effectLst/>
                          <a:latin typeface="Century Gothic" panose="020B0502020202020204" pitchFamily="34" charset="0"/>
                        </a:rPr>
                        <a:t>Cantidad</a:t>
                      </a:r>
                      <a:endParaRPr lang="es-US" sz="1600" b="1"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243616260"/>
                  </a:ext>
                </a:extLst>
              </a:tr>
              <a:tr h="487092">
                <a:tc>
                  <a:txBody>
                    <a:bodyPr/>
                    <a:lstStyle/>
                    <a:p>
                      <a:pPr marL="0" marR="0" algn="l" rtl="0">
                        <a:lnSpc>
                          <a:spcPct val="107000"/>
                        </a:lnSpc>
                        <a:spcBef>
                          <a:spcPts val="0"/>
                        </a:spcBef>
                        <a:spcAft>
                          <a:spcPts val="0"/>
                        </a:spcAft>
                      </a:pPr>
                      <a:r>
                        <a:rPr lang="es-US" sz="1600" b="0" i="0" u="none" baseline="0" dirty="0">
                          <a:solidFill>
                            <a:schemeClr val="tx1"/>
                          </a:solidFill>
                          <a:effectLst/>
                          <a:latin typeface="Century Gothic" panose="020B0502020202020204" pitchFamily="34" charset="0"/>
                        </a:rPr>
                        <a:t>Se dio información impresa o se respondió a preguntas pero no se completó el cuestionario del Censo.  </a:t>
                      </a:r>
                      <a:endParaRPr lang="es-US" sz="16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600" b="0" i="0" u="none" baseline="0" dirty="0">
                          <a:solidFill>
                            <a:schemeClr val="tx1"/>
                          </a:solidFill>
                          <a:effectLst/>
                          <a:latin typeface="Century Gothic" panose="020B0502020202020204" pitchFamily="34" charset="0"/>
                        </a:rPr>
                        <a:t> </a:t>
                      </a:r>
                      <a:endParaRPr lang="es-US" sz="16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856065331"/>
                  </a:ext>
                </a:extLst>
              </a:tr>
              <a:tr h="740393">
                <a:tc>
                  <a:txBody>
                    <a:bodyPr/>
                    <a:lstStyle/>
                    <a:p>
                      <a:pPr marL="0" marR="0" algn="l" rtl="0">
                        <a:lnSpc>
                          <a:spcPct val="107000"/>
                        </a:lnSpc>
                        <a:spcBef>
                          <a:spcPts val="0"/>
                        </a:spcBef>
                        <a:spcAft>
                          <a:spcPts val="0"/>
                        </a:spcAft>
                      </a:pPr>
                      <a:r>
                        <a:rPr lang="es-US" sz="1600" b="0" i="0" u="none" baseline="0" dirty="0">
                          <a:solidFill>
                            <a:schemeClr val="tx1"/>
                          </a:solidFill>
                          <a:effectLst/>
                          <a:latin typeface="Century Gothic" panose="020B0502020202020204" pitchFamily="34" charset="0"/>
                        </a:rPr>
                        <a:t>El visitante completó el cuestionario del Censo con una tableta o en un escritorio en el QAC.</a:t>
                      </a:r>
                    </a:p>
                    <a:p>
                      <a:pPr marL="0" marR="0" algn="l" rtl="0">
                        <a:lnSpc>
                          <a:spcPct val="107000"/>
                        </a:lnSpc>
                        <a:spcBef>
                          <a:spcPts val="0"/>
                        </a:spcBef>
                        <a:spcAft>
                          <a:spcPts val="0"/>
                        </a:spcAft>
                      </a:pPr>
                      <a:r>
                        <a:rPr lang="es-US" sz="1600" b="0" i="0" u="none" baseline="0" dirty="0">
                          <a:solidFill>
                            <a:schemeClr val="tx1"/>
                          </a:solidFill>
                          <a:effectLst/>
                          <a:latin typeface="Century Gothic" panose="020B0502020202020204" pitchFamily="34" charset="0"/>
                        </a:rPr>
                        <a:t> </a:t>
                      </a:r>
                      <a:endParaRPr lang="es-US" sz="16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600" b="0" i="0" u="none" baseline="0" dirty="0">
                          <a:solidFill>
                            <a:schemeClr val="tx1"/>
                          </a:solidFill>
                          <a:effectLst/>
                          <a:latin typeface="Century Gothic" panose="020B0502020202020204" pitchFamily="34" charset="0"/>
                        </a:rPr>
                        <a:t> </a:t>
                      </a:r>
                      <a:endParaRPr lang="es-US" sz="16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405013404"/>
                  </a:ext>
                </a:extLst>
              </a:tr>
              <a:tr h="740393">
                <a:tc>
                  <a:txBody>
                    <a:bodyPr/>
                    <a:lstStyle/>
                    <a:p>
                      <a:pPr marL="0" marR="0" algn="l" rtl="0">
                        <a:lnSpc>
                          <a:spcPct val="107000"/>
                        </a:lnSpc>
                        <a:spcBef>
                          <a:spcPts val="0"/>
                        </a:spcBef>
                        <a:spcAft>
                          <a:spcPts val="0"/>
                        </a:spcAft>
                      </a:pPr>
                      <a:r>
                        <a:rPr lang="es-US" sz="1600" b="0" i="0" u="none" baseline="0" dirty="0">
                          <a:solidFill>
                            <a:schemeClr val="tx1"/>
                          </a:solidFill>
                          <a:effectLst/>
                          <a:latin typeface="Century Gothic" panose="020B0502020202020204" pitchFamily="34" charset="0"/>
                        </a:rPr>
                        <a:t>El visitante completó el cuestionario del Censo por teléfono en el QAC.</a:t>
                      </a:r>
                    </a:p>
                    <a:p>
                      <a:pPr marL="0" marR="0" algn="l" rtl="0">
                        <a:lnSpc>
                          <a:spcPct val="107000"/>
                        </a:lnSpc>
                        <a:spcBef>
                          <a:spcPts val="0"/>
                        </a:spcBef>
                        <a:spcAft>
                          <a:spcPts val="0"/>
                        </a:spcAft>
                      </a:pPr>
                      <a:r>
                        <a:rPr lang="es-US" sz="1600" b="0" i="0" u="none" baseline="0" dirty="0">
                          <a:solidFill>
                            <a:schemeClr val="tx1"/>
                          </a:solidFill>
                          <a:effectLst/>
                          <a:latin typeface="Century Gothic" panose="020B0502020202020204" pitchFamily="34" charset="0"/>
                        </a:rPr>
                        <a:t> </a:t>
                      </a:r>
                      <a:endParaRPr lang="es-US" sz="16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600" b="0" i="0" u="none" baseline="0" dirty="0">
                          <a:solidFill>
                            <a:schemeClr val="tx1"/>
                          </a:solidFill>
                          <a:effectLst/>
                          <a:latin typeface="Century Gothic" panose="020B0502020202020204" pitchFamily="34" charset="0"/>
                        </a:rPr>
                        <a:t> </a:t>
                      </a:r>
                      <a:endParaRPr lang="es-US" sz="16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224554043"/>
                  </a:ext>
                </a:extLst>
              </a:tr>
              <a:tr h="740393">
                <a:tc>
                  <a:txBody>
                    <a:bodyPr/>
                    <a:lstStyle/>
                    <a:p>
                      <a:pPr marL="0" marR="0" algn="l" rtl="0">
                        <a:lnSpc>
                          <a:spcPct val="107000"/>
                        </a:lnSpc>
                        <a:spcBef>
                          <a:spcPts val="0"/>
                        </a:spcBef>
                        <a:spcAft>
                          <a:spcPts val="0"/>
                        </a:spcAft>
                      </a:pPr>
                      <a:r>
                        <a:rPr lang="es-US" sz="1600" b="0" i="0" u="none" baseline="0" dirty="0">
                          <a:solidFill>
                            <a:schemeClr val="tx1"/>
                          </a:solidFill>
                          <a:effectLst/>
                          <a:latin typeface="Century Gothic" panose="020B0502020202020204" pitchFamily="34" charset="0"/>
                        </a:rPr>
                        <a:t>El visitante se comunicó con la USCB por teléfono desde el QAC y solicitó un censista en persona.</a:t>
                      </a:r>
                    </a:p>
                    <a:p>
                      <a:pPr marL="0" marR="0" algn="l" rtl="0">
                        <a:lnSpc>
                          <a:spcPct val="107000"/>
                        </a:lnSpc>
                        <a:spcBef>
                          <a:spcPts val="0"/>
                        </a:spcBef>
                        <a:spcAft>
                          <a:spcPts val="0"/>
                        </a:spcAft>
                      </a:pPr>
                      <a:r>
                        <a:rPr lang="es-US" sz="1600" b="0" i="0" u="none" baseline="0" dirty="0">
                          <a:solidFill>
                            <a:schemeClr val="tx1"/>
                          </a:solidFill>
                          <a:effectLst/>
                          <a:latin typeface="Century Gothic" panose="020B0502020202020204" pitchFamily="34" charset="0"/>
                        </a:rPr>
                        <a:t> </a:t>
                      </a:r>
                      <a:endParaRPr lang="es-US" sz="16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600" b="0" i="0" u="none" baseline="0" dirty="0">
                          <a:solidFill>
                            <a:schemeClr val="tx1"/>
                          </a:solidFill>
                          <a:effectLst/>
                          <a:latin typeface="Century Gothic" panose="020B0502020202020204" pitchFamily="34" charset="0"/>
                        </a:rPr>
                        <a:t> </a:t>
                      </a:r>
                      <a:endParaRPr lang="es-US" sz="16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4233982263"/>
                  </a:ext>
                </a:extLst>
              </a:tr>
            </a:tbl>
          </a:graphicData>
        </a:graphic>
      </p:graphicFrame>
    </p:spTree>
    <p:extLst>
      <p:ext uri="{BB962C8B-B14F-4D97-AF65-F5344CB8AC3E}">
        <p14:creationId xmlns:p14="http://schemas.microsoft.com/office/powerpoint/2010/main" val="20911646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822960" y="121505"/>
            <a:ext cx="7543800" cy="792896"/>
          </a:xfrm>
        </p:spPr>
        <p:txBody>
          <a:bodyPr anchor="t">
            <a:normAutofit fontScale="90000"/>
          </a:bodyPr>
          <a:lstStyle/>
          <a:p>
            <a:pPr algn="ctr" rtl="0"/>
            <a:r>
              <a:rPr lang="es-US" sz="4800" b="1" i="0" u="none" baseline="0" dirty="0">
                <a:latin typeface="Century Gothic" panose="020B0502020202020204" pitchFamily="34" charset="0"/>
              </a:rPr>
              <a:t>Formulario de interacción con los visitantes</a:t>
            </a: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8" name="Content Placeholder 2">
            <a:extLst>
              <a:ext uri="{FF2B5EF4-FFF2-40B4-BE49-F238E27FC236}">
                <a16:creationId xmlns:a16="http://schemas.microsoft.com/office/drawing/2014/main" id="{BBFDE72A-B8FE-4BA9-AD9B-A55122DB62A2}"/>
              </a:ext>
            </a:extLst>
          </p:cNvPr>
          <p:cNvSpPr txBox="1">
            <a:spLocks/>
          </p:cNvSpPr>
          <p:nvPr/>
        </p:nvSpPr>
        <p:spPr>
          <a:xfrm>
            <a:off x="373380" y="1390036"/>
            <a:ext cx="8397240" cy="1261390"/>
          </a:xfrm>
          <a:prstGeom prst="rect">
            <a:avLst/>
          </a:prstGeom>
          <a:solidFill>
            <a:schemeClr val="bg1"/>
          </a:solidFill>
          <a:ln w="19050">
            <a:solidFill>
              <a:schemeClr val="accent1"/>
            </a:solidFill>
            <a:prstDash val="sysDash"/>
          </a:ln>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entury Gothic" panose="020B0502020202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entury Gothic" panose="020B0502020202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3500" indent="0" algn="l" rtl="0">
              <a:buFont typeface="Calibri" panose="020F0502020204030204" pitchFamily="34" charset="0"/>
              <a:buNone/>
            </a:pPr>
            <a:r>
              <a:rPr lang="es-US" sz="1500" b="1" i="0" u="none" baseline="0" dirty="0">
                <a:solidFill>
                  <a:srgbClr val="FF9933"/>
                </a:solidFill>
              </a:rPr>
              <a:t>Sección 3:</a:t>
            </a:r>
            <a:r>
              <a:rPr lang="es-US" sz="1500" b="1" i="0" u="none" baseline="0" dirty="0">
                <a:solidFill>
                  <a:schemeClr val="tx1"/>
                </a:solidFill>
              </a:rPr>
              <a:t> </a:t>
            </a:r>
            <a:r>
              <a:rPr lang="es-US" sz="1500" b="1" i="0" u="none" baseline="0" dirty="0"/>
              <a:t>Use la siguiente tabla para hacer un seguimiento de los tipos de apoyo en idiomas que se suministraron o del material educativo y de alcance comunitario del Censo 2020 que se distribuyó a los miembros de la comunidad que visitaron el QAC. </a:t>
            </a:r>
            <a:r>
              <a:rPr lang="es-US" sz="1500" b="1" i="0" u="none" baseline="0" dirty="0">
                <a:solidFill>
                  <a:schemeClr val="tx1"/>
                </a:solidFill>
                <a:highlight>
                  <a:srgbClr val="FFFF00"/>
                </a:highlight>
              </a:rPr>
              <a:t>Sugerencia:</a:t>
            </a:r>
            <a:r>
              <a:rPr lang="es-US" sz="1500" b="1" i="0" u="none" baseline="0" dirty="0"/>
              <a:t> Use el anverso de este formulario para registrar las marcas de cómputo o cree una hoja de trabajo en Excel para hacer un seguimiento numérico de cada idioma de la siguiente lista. Agregue todo idioma adicional en el que se haya dado asistencia. </a:t>
            </a:r>
            <a:r>
              <a:rPr lang="es-US" sz="1500" b="1" i="0" u="none" baseline="0" dirty="0">
                <a:solidFill>
                  <a:schemeClr val="tx1"/>
                </a:solidFill>
              </a:rPr>
              <a:t> </a:t>
            </a:r>
            <a:endParaRPr lang="es-US" sz="1500" dirty="0">
              <a:solidFill>
                <a:schemeClr val="tx1"/>
              </a:solidFill>
            </a:endParaRPr>
          </a:p>
          <a:p>
            <a:pPr marL="0" indent="0" algn="l" rtl="0">
              <a:buFont typeface="Calibri" panose="020F0502020204030204" pitchFamily="34" charset="0"/>
              <a:buNone/>
            </a:pPr>
            <a:endParaRPr lang="es-US" sz="1500" b="1" dirty="0">
              <a:solidFill>
                <a:schemeClr val="tx1"/>
              </a:solidFill>
            </a:endParaRPr>
          </a:p>
        </p:txBody>
      </p:sp>
      <p:graphicFrame>
        <p:nvGraphicFramePr>
          <p:cNvPr id="9" name="Table 8">
            <a:extLst>
              <a:ext uri="{FF2B5EF4-FFF2-40B4-BE49-F238E27FC236}">
                <a16:creationId xmlns:a16="http://schemas.microsoft.com/office/drawing/2014/main" id="{C1917B61-5B7E-4255-93E0-911C767662AC}"/>
              </a:ext>
            </a:extLst>
          </p:cNvPr>
          <p:cNvGraphicFramePr>
            <a:graphicFrameLocks noGrp="1"/>
          </p:cNvGraphicFramePr>
          <p:nvPr>
            <p:extLst>
              <p:ext uri="{D42A27DB-BD31-4B8C-83A1-F6EECF244321}">
                <p14:modId xmlns:p14="http://schemas.microsoft.com/office/powerpoint/2010/main" val="877851110"/>
              </p:ext>
            </p:extLst>
          </p:nvPr>
        </p:nvGraphicFramePr>
        <p:xfrm>
          <a:off x="373380" y="2784169"/>
          <a:ext cx="8397241" cy="2518886"/>
        </p:xfrm>
        <a:graphic>
          <a:graphicData uri="http://schemas.openxmlformats.org/drawingml/2006/table">
            <a:tbl>
              <a:tblPr firstRow="1" firstCol="1" bandRow="1">
                <a:tableStyleId>{5C22544A-7EE6-4342-B048-85BDC9FD1C3A}</a:tableStyleId>
              </a:tblPr>
              <a:tblGrid>
                <a:gridCol w="1917536">
                  <a:extLst>
                    <a:ext uri="{9D8B030D-6E8A-4147-A177-3AD203B41FA5}">
                      <a16:colId xmlns:a16="http://schemas.microsoft.com/office/drawing/2014/main" val="3215101670"/>
                    </a:ext>
                  </a:extLst>
                </a:gridCol>
                <a:gridCol w="619432">
                  <a:extLst>
                    <a:ext uri="{9D8B030D-6E8A-4147-A177-3AD203B41FA5}">
                      <a16:colId xmlns:a16="http://schemas.microsoft.com/office/drawing/2014/main" val="3077771786"/>
                    </a:ext>
                  </a:extLst>
                </a:gridCol>
                <a:gridCol w="1425678">
                  <a:extLst>
                    <a:ext uri="{9D8B030D-6E8A-4147-A177-3AD203B41FA5}">
                      <a16:colId xmlns:a16="http://schemas.microsoft.com/office/drawing/2014/main" val="2389555744"/>
                    </a:ext>
                  </a:extLst>
                </a:gridCol>
                <a:gridCol w="609600">
                  <a:extLst>
                    <a:ext uri="{9D8B030D-6E8A-4147-A177-3AD203B41FA5}">
                      <a16:colId xmlns:a16="http://schemas.microsoft.com/office/drawing/2014/main" val="22953318"/>
                    </a:ext>
                  </a:extLst>
                </a:gridCol>
                <a:gridCol w="1406013">
                  <a:extLst>
                    <a:ext uri="{9D8B030D-6E8A-4147-A177-3AD203B41FA5}">
                      <a16:colId xmlns:a16="http://schemas.microsoft.com/office/drawing/2014/main" val="1475723617"/>
                    </a:ext>
                  </a:extLst>
                </a:gridCol>
                <a:gridCol w="619432">
                  <a:extLst>
                    <a:ext uri="{9D8B030D-6E8A-4147-A177-3AD203B41FA5}">
                      <a16:colId xmlns:a16="http://schemas.microsoft.com/office/drawing/2014/main" val="2121501775"/>
                    </a:ext>
                  </a:extLst>
                </a:gridCol>
                <a:gridCol w="1170039">
                  <a:extLst>
                    <a:ext uri="{9D8B030D-6E8A-4147-A177-3AD203B41FA5}">
                      <a16:colId xmlns:a16="http://schemas.microsoft.com/office/drawing/2014/main" val="2825226759"/>
                    </a:ext>
                  </a:extLst>
                </a:gridCol>
                <a:gridCol w="629511">
                  <a:extLst>
                    <a:ext uri="{9D8B030D-6E8A-4147-A177-3AD203B41FA5}">
                      <a16:colId xmlns:a16="http://schemas.microsoft.com/office/drawing/2014/main" val="2981544466"/>
                    </a:ext>
                  </a:extLst>
                </a:gridCol>
              </a:tblGrid>
              <a:tr h="464339">
                <a:tc>
                  <a:txBody>
                    <a:bodyPr/>
                    <a:lstStyle/>
                    <a:p>
                      <a:pPr marL="0" marR="0" algn="ctr" rtl="0">
                        <a:lnSpc>
                          <a:spcPct val="107000"/>
                        </a:lnSpc>
                        <a:spcBef>
                          <a:spcPts val="0"/>
                        </a:spcBef>
                        <a:spcAft>
                          <a:spcPts val="0"/>
                        </a:spcAft>
                      </a:pPr>
                      <a:r>
                        <a:rPr lang="es-US" sz="1400" b="1" i="0" u="none" baseline="0" dirty="0">
                          <a:solidFill>
                            <a:schemeClr val="tx1"/>
                          </a:solidFill>
                          <a:effectLst/>
                          <a:latin typeface="Century Gothic" panose="020B0502020202020204" pitchFamily="34" charset="0"/>
                        </a:rPr>
                        <a:t>Idiomas alcanzados</a:t>
                      </a:r>
                      <a:endParaRPr lang="es-US" sz="1400" b="1"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accent2">
                        <a:lumMod val="40000"/>
                        <a:lumOff val="60000"/>
                      </a:schemeClr>
                    </a:solidFill>
                  </a:tcPr>
                </a:tc>
                <a:tc>
                  <a:txBody>
                    <a:bodyPr/>
                    <a:lstStyle/>
                    <a:p>
                      <a:pPr marL="0" marR="0" algn="ctr" rtl="0">
                        <a:lnSpc>
                          <a:spcPct val="107000"/>
                        </a:lnSpc>
                        <a:spcBef>
                          <a:spcPts val="0"/>
                        </a:spcBef>
                        <a:spcAft>
                          <a:spcPts val="0"/>
                        </a:spcAft>
                      </a:pPr>
                      <a:r>
                        <a:rPr lang="es-US" sz="1400" b="1" i="0" u="none" baseline="0" dirty="0">
                          <a:solidFill>
                            <a:schemeClr val="tx1"/>
                          </a:solidFill>
                          <a:effectLst/>
                          <a:latin typeface="Century Gothic" panose="020B0502020202020204" pitchFamily="34" charset="0"/>
                        </a:rPr>
                        <a:t>Cant.</a:t>
                      </a:r>
                      <a:endParaRPr lang="es-US" sz="1400" b="1"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accent2">
                        <a:lumMod val="40000"/>
                        <a:lumOff val="60000"/>
                      </a:schemeClr>
                    </a:solidFill>
                  </a:tcPr>
                </a:tc>
                <a:tc>
                  <a:txBody>
                    <a:bodyPr/>
                    <a:lstStyle/>
                    <a:p>
                      <a:pPr marL="0" marR="0" algn="ctr" rtl="0">
                        <a:lnSpc>
                          <a:spcPct val="107000"/>
                        </a:lnSpc>
                        <a:spcBef>
                          <a:spcPts val="0"/>
                        </a:spcBef>
                        <a:spcAft>
                          <a:spcPts val="0"/>
                        </a:spcAft>
                      </a:pPr>
                      <a:r>
                        <a:rPr lang="es-US" sz="1400" b="1" i="0" u="none" baseline="0" dirty="0">
                          <a:solidFill>
                            <a:schemeClr val="tx1"/>
                          </a:solidFill>
                          <a:effectLst/>
                          <a:latin typeface="Century Gothic" panose="020B0502020202020204" pitchFamily="34" charset="0"/>
                        </a:rPr>
                        <a:t>Idioma alcanzado</a:t>
                      </a:r>
                      <a:endParaRPr lang="es-US" sz="1400" b="1"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accent2">
                        <a:lumMod val="40000"/>
                        <a:lumOff val="60000"/>
                      </a:schemeClr>
                    </a:solidFill>
                  </a:tcPr>
                </a:tc>
                <a:tc>
                  <a:txBody>
                    <a:bodyPr/>
                    <a:lstStyle/>
                    <a:p>
                      <a:pPr marL="0" marR="0" algn="ctr" rtl="0">
                        <a:lnSpc>
                          <a:spcPct val="107000"/>
                        </a:lnSpc>
                        <a:spcBef>
                          <a:spcPts val="0"/>
                        </a:spcBef>
                        <a:spcAft>
                          <a:spcPts val="0"/>
                        </a:spcAft>
                      </a:pPr>
                      <a:r>
                        <a:rPr lang="es-US" sz="1400" b="1" i="0" u="none" baseline="0" dirty="0">
                          <a:solidFill>
                            <a:schemeClr val="tx1"/>
                          </a:solidFill>
                          <a:effectLst/>
                          <a:latin typeface="Century Gothic" panose="020B0502020202020204" pitchFamily="34" charset="0"/>
                        </a:rPr>
                        <a:t>Cant.</a:t>
                      </a:r>
                      <a:endParaRPr lang="es-US" sz="1400" b="1"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accent2">
                        <a:lumMod val="40000"/>
                        <a:lumOff val="60000"/>
                      </a:schemeClr>
                    </a:solidFill>
                  </a:tcPr>
                </a:tc>
                <a:tc>
                  <a:txBody>
                    <a:bodyPr/>
                    <a:lstStyle/>
                    <a:p>
                      <a:pPr marL="0" marR="0" algn="ctr" rtl="0">
                        <a:lnSpc>
                          <a:spcPct val="107000"/>
                        </a:lnSpc>
                        <a:spcBef>
                          <a:spcPts val="0"/>
                        </a:spcBef>
                        <a:spcAft>
                          <a:spcPts val="0"/>
                        </a:spcAft>
                      </a:pPr>
                      <a:r>
                        <a:rPr lang="es-US" sz="1400" b="1" i="0" u="none" baseline="0" dirty="0">
                          <a:solidFill>
                            <a:schemeClr val="tx1"/>
                          </a:solidFill>
                          <a:effectLst/>
                          <a:latin typeface="Century Gothic" panose="020B0502020202020204" pitchFamily="34" charset="0"/>
                        </a:rPr>
                        <a:t>Idioma alcanzado</a:t>
                      </a:r>
                      <a:endParaRPr lang="es-US" sz="1400" b="1"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accent2">
                        <a:lumMod val="40000"/>
                        <a:lumOff val="60000"/>
                      </a:schemeClr>
                    </a:solidFill>
                  </a:tcPr>
                </a:tc>
                <a:tc>
                  <a:txBody>
                    <a:bodyPr/>
                    <a:lstStyle/>
                    <a:p>
                      <a:pPr marL="0" marR="0" algn="ctr" rtl="0">
                        <a:lnSpc>
                          <a:spcPct val="107000"/>
                        </a:lnSpc>
                        <a:spcBef>
                          <a:spcPts val="0"/>
                        </a:spcBef>
                        <a:spcAft>
                          <a:spcPts val="0"/>
                        </a:spcAft>
                      </a:pPr>
                      <a:r>
                        <a:rPr lang="es-US" sz="1400" b="1" i="0" u="none" baseline="0" dirty="0">
                          <a:solidFill>
                            <a:schemeClr val="tx1"/>
                          </a:solidFill>
                          <a:effectLst/>
                          <a:latin typeface="Century Gothic" panose="020B0502020202020204" pitchFamily="34" charset="0"/>
                        </a:rPr>
                        <a:t>Cant.</a:t>
                      </a:r>
                      <a:endParaRPr lang="es-US" sz="1400" b="1"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accent2">
                        <a:lumMod val="40000"/>
                        <a:lumOff val="60000"/>
                      </a:schemeClr>
                    </a:solidFill>
                  </a:tcPr>
                </a:tc>
                <a:tc>
                  <a:txBody>
                    <a:bodyPr/>
                    <a:lstStyle/>
                    <a:p>
                      <a:pPr marL="0" marR="0" algn="ctr" rtl="0">
                        <a:lnSpc>
                          <a:spcPct val="107000"/>
                        </a:lnSpc>
                        <a:spcBef>
                          <a:spcPts val="0"/>
                        </a:spcBef>
                        <a:spcAft>
                          <a:spcPts val="0"/>
                        </a:spcAft>
                      </a:pPr>
                      <a:r>
                        <a:rPr lang="es-US" sz="1400" b="1" i="0" u="none" baseline="0" dirty="0">
                          <a:solidFill>
                            <a:schemeClr val="tx1"/>
                          </a:solidFill>
                          <a:effectLst/>
                          <a:latin typeface="Century Gothic" panose="020B0502020202020204" pitchFamily="34" charset="0"/>
                        </a:rPr>
                        <a:t>Idioma alcanzado</a:t>
                      </a:r>
                      <a:endParaRPr lang="es-US" sz="1400" b="1"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accent2">
                        <a:lumMod val="40000"/>
                        <a:lumOff val="60000"/>
                      </a:schemeClr>
                    </a:solidFill>
                  </a:tcPr>
                </a:tc>
                <a:tc>
                  <a:txBody>
                    <a:bodyPr/>
                    <a:lstStyle/>
                    <a:p>
                      <a:pPr marL="0" marR="0" algn="ctr" rtl="0">
                        <a:lnSpc>
                          <a:spcPct val="107000"/>
                        </a:lnSpc>
                        <a:spcBef>
                          <a:spcPts val="0"/>
                        </a:spcBef>
                        <a:spcAft>
                          <a:spcPts val="0"/>
                        </a:spcAft>
                      </a:pPr>
                      <a:r>
                        <a:rPr lang="es-US" sz="1400" b="1" i="0" u="none" baseline="0" dirty="0">
                          <a:solidFill>
                            <a:schemeClr val="tx1"/>
                          </a:solidFill>
                          <a:effectLst/>
                          <a:latin typeface="Century Gothic" panose="020B0502020202020204" pitchFamily="34" charset="0"/>
                        </a:rPr>
                        <a:t>Cant.</a:t>
                      </a:r>
                      <a:endParaRPr lang="es-US" sz="1400" b="1"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415266836"/>
                  </a:ext>
                </a:extLst>
              </a:tr>
              <a:tr h="196762">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Neoarameo asirio</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Hindi</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Punyabí</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637643075"/>
                  </a:ext>
                </a:extLst>
              </a:tr>
              <a:tr h="196762">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Árabe</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Hmong</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Ruso</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296764984"/>
                  </a:ext>
                </a:extLst>
              </a:tr>
              <a:tr h="196762">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Armenio</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Iu Mien</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Español</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693840019"/>
                  </a:ext>
                </a:extLst>
              </a:tr>
              <a:tr h="196762">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Cantonés</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Japonés</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Tagalo</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348008930"/>
                  </a:ext>
                </a:extLst>
              </a:tr>
              <a:tr h="196762">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Chino</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Jemer</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Telugu</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632015755"/>
                  </a:ext>
                </a:extLst>
              </a:tr>
              <a:tr h="196762">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Neoarameo caldeo</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Coreano</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Tailandés</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4093562481"/>
                  </a:ext>
                </a:extLst>
              </a:tr>
              <a:tr h="196762">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Inglés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Mandarín</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Ucraniano</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750765236"/>
                  </a:ext>
                </a:extLst>
              </a:tr>
              <a:tr h="196762">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Persa</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Chino min nan</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Vietnamita</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739684553"/>
                  </a:ext>
                </a:extLst>
              </a:tr>
              <a:tr h="196762">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Filipino</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Portugués</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tc>
                  <a:txBody>
                    <a:bodyPr/>
                    <a:lstStyle/>
                    <a:p>
                      <a:pPr marL="0" marR="0" algn="l" rtl="0">
                        <a:lnSpc>
                          <a:spcPct val="107000"/>
                        </a:lnSpc>
                        <a:spcBef>
                          <a:spcPts val="0"/>
                        </a:spcBef>
                        <a:spcAft>
                          <a:spcPts val="0"/>
                        </a:spcAft>
                      </a:pPr>
                      <a:r>
                        <a:rPr lang="es-US" sz="1400" b="0" i="0" u="none" baseline="0" dirty="0">
                          <a:solidFill>
                            <a:schemeClr val="tx1"/>
                          </a:solidFill>
                          <a:effectLst/>
                          <a:latin typeface="Century Gothic" panose="020B0502020202020204" pitchFamily="34" charset="0"/>
                        </a:rPr>
                        <a:t> </a:t>
                      </a:r>
                      <a:endParaRPr lang="es-US" sz="1400" b="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895346939"/>
                  </a:ext>
                </a:extLst>
              </a:tr>
            </a:tbl>
          </a:graphicData>
        </a:graphic>
      </p:graphicFrame>
      <p:sp>
        <p:nvSpPr>
          <p:cNvPr id="10" name="Rectangle 9">
            <a:extLst>
              <a:ext uri="{FF2B5EF4-FFF2-40B4-BE49-F238E27FC236}">
                <a16:creationId xmlns:a16="http://schemas.microsoft.com/office/drawing/2014/main" id="{84F7A54B-D8CA-4E53-B2C3-B0EAFCA19FD0}"/>
              </a:ext>
            </a:extLst>
          </p:cNvPr>
          <p:cNvSpPr/>
          <p:nvPr/>
        </p:nvSpPr>
        <p:spPr>
          <a:xfrm>
            <a:off x="373379" y="5949288"/>
            <a:ext cx="8397240" cy="253916"/>
          </a:xfrm>
          <a:prstGeom prst="rect">
            <a:avLst/>
          </a:prstGeom>
        </p:spPr>
        <p:txBody>
          <a:bodyPr wrap="square">
            <a:spAutoFit/>
          </a:bodyPr>
          <a:lstStyle/>
          <a:p>
            <a:pPr algn="l" rtl="0"/>
            <a:r>
              <a:rPr lang="es-US" sz="1050" b="1" i="0" u="none" baseline="0" dirty="0">
                <a:latin typeface="Century Gothic" panose="020B0502020202020204" pitchFamily="34" charset="0"/>
                <a:ea typeface="Calibri" panose="020F0502020204030204" pitchFamily="34" charset="0"/>
                <a:cs typeface="Arial" panose="020B0604020202020204" pitchFamily="34" charset="0"/>
              </a:rPr>
              <a:t> </a:t>
            </a:r>
            <a:r>
              <a:rPr lang="es-US" sz="1050" b="1" i="1" u="none" baseline="0" dirty="0">
                <a:latin typeface="Century Gothic" panose="020B0502020202020204" pitchFamily="34" charset="0"/>
                <a:ea typeface="Calibri" panose="020F0502020204030204" pitchFamily="34" charset="0"/>
                <a:cs typeface="Arial" panose="020B0604020202020204" pitchFamily="34" charset="0"/>
              </a:rPr>
              <a:t>Nota: </a:t>
            </a:r>
            <a:r>
              <a:rPr lang="es-US" sz="1050" b="0" i="1" u="none" baseline="0" dirty="0">
                <a:latin typeface="Century Gothic" panose="020B0502020202020204" pitchFamily="34" charset="0"/>
                <a:ea typeface="Calibri" panose="020F0502020204030204" pitchFamily="34" charset="0"/>
                <a:cs typeface="Arial" panose="020B0604020202020204" pitchFamily="34" charset="0"/>
              </a:rPr>
              <a:t>Use las filas en blanco de la tabla “Idioma alcanzado” que está arriba para completar a mano otros idiomas disponibles en el QAC/QAK.</a:t>
            </a:r>
            <a:endParaRPr lang="es-US" sz="1050" dirty="0"/>
          </a:p>
        </p:txBody>
      </p:sp>
    </p:spTree>
    <p:extLst>
      <p:ext uri="{BB962C8B-B14F-4D97-AF65-F5344CB8AC3E}">
        <p14:creationId xmlns:p14="http://schemas.microsoft.com/office/powerpoint/2010/main" val="20815974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822960" y="121505"/>
            <a:ext cx="7543800" cy="792896"/>
          </a:xfrm>
        </p:spPr>
        <p:txBody>
          <a:bodyPr anchor="t">
            <a:normAutofit fontScale="90000"/>
          </a:bodyPr>
          <a:lstStyle/>
          <a:p>
            <a:pPr algn="ctr" rtl="0"/>
            <a:r>
              <a:rPr lang="es-US" sz="4800" b="1" i="0" u="none" baseline="0" dirty="0">
                <a:latin typeface="Century Gothic" panose="020B0502020202020204" pitchFamily="34" charset="0"/>
              </a:rPr>
              <a:t>Formulario de interacción con los visitantes</a:t>
            </a:r>
          </a:p>
        </p:txBody>
      </p:sp>
      <p:sp>
        <p:nvSpPr>
          <p:cNvPr id="3" name="Content Placeholder 2">
            <a:extLst>
              <a:ext uri="{FF2B5EF4-FFF2-40B4-BE49-F238E27FC236}">
                <a16:creationId xmlns:a16="http://schemas.microsoft.com/office/drawing/2014/main" id="{77D41F9A-F7DC-41E2-BB76-5EBD4833F65C}"/>
              </a:ext>
            </a:extLst>
          </p:cNvPr>
          <p:cNvSpPr>
            <a:spLocks noGrp="1"/>
          </p:cNvSpPr>
          <p:nvPr>
            <p:ph idx="1"/>
          </p:nvPr>
        </p:nvSpPr>
        <p:spPr>
          <a:xfrm>
            <a:off x="373380" y="1366684"/>
            <a:ext cx="8397240" cy="1683439"/>
          </a:xfrm>
          <a:solidFill>
            <a:schemeClr val="bg1"/>
          </a:solidFill>
          <a:ln w="19050">
            <a:solidFill>
              <a:schemeClr val="accent1"/>
            </a:solidFill>
            <a:prstDash val="sysDash"/>
          </a:ln>
        </p:spPr>
        <p:txBody>
          <a:bodyPr>
            <a:noAutofit/>
          </a:bodyPr>
          <a:lstStyle/>
          <a:p>
            <a:pPr marL="63500" indent="0" algn="l" rtl="0">
              <a:buNone/>
            </a:pPr>
            <a:r>
              <a:rPr lang="es-US" sz="1500" b="1" i="0" u="none" baseline="0" dirty="0">
                <a:solidFill>
                  <a:srgbClr val="FF9933"/>
                </a:solidFill>
              </a:rPr>
              <a:t>Sección 4:</a:t>
            </a:r>
            <a:r>
              <a:rPr lang="es-US" sz="1500" b="1" i="0" u="none" baseline="0" dirty="0">
                <a:solidFill>
                  <a:schemeClr val="tx1"/>
                </a:solidFill>
              </a:rPr>
              <a:t> </a:t>
            </a:r>
            <a:r>
              <a:rPr lang="es-US" sz="1500" b="1" i="0" u="none" baseline="0" dirty="0"/>
              <a:t>Use la siguiente tabla para registrar las estrategias del QAC o los procesos de apoyo que: 1) contribuyen a involucrar a los miembros de la comunidad, 2) necesitan mejoras para alcanzar mejor a los miembros de comunidades más difíciles de contar, y 3) ofrecen observaciones generales sobre la ubicación del QAC, los servicios de apoyo y la efectividad para prestar servicios a los miembros de la comunidad. </a:t>
            </a:r>
            <a:r>
              <a:rPr lang="es-US" sz="1500" b="1" i="0" u="none" baseline="0" dirty="0">
                <a:solidFill>
                  <a:schemeClr val="tx1"/>
                </a:solidFill>
                <a:highlight>
                  <a:srgbClr val="FFFF00"/>
                </a:highlight>
              </a:rPr>
              <a:t>Sugerencia:</a:t>
            </a:r>
            <a:r>
              <a:rPr lang="es-US" sz="1500" b="1" i="0" u="none" baseline="0" dirty="0"/>
              <a:t> Use el anverso de este formulario o cree una hoja de trabajo en Excel para registrar los puntos de cada categoría de evaluación de la siguiente lista.</a:t>
            </a:r>
            <a:endParaRPr lang="es-US" sz="1500" b="1" dirty="0">
              <a:solidFill>
                <a:schemeClr val="tx1"/>
              </a:solidFill>
            </a:endParaRP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graphicFrame>
        <p:nvGraphicFramePr>
          <p:cNvPr id="6" name="Table 5">
            <a:extLst>
              <a:ext uri="{FF2B5EF4-FFF2-40B4-BE49-F238E27FC236}">
                <a16:creationId xmlns:a16="http://schemas.microsoft.com/office/drawing/2014/main" id="{33C10409-D4D2-45DB-B9C5-D77C99421225}"/>
              </a:ext>
            </a:extLst>
          </p:cNvPr>
          <p:cNvGraphicFramePr>
            <a:graphicFrameLocks noGrp="1"/>
          </p:cNvGraphicFramePr>
          <p:nvPr>
            <p:extLst>
              <p:ext uri="{D42A27DB-BD31-4B8C-83A1-F6EECF244321}">
                <p14:modId xmlns:p14="http://schemas.microsoft.com/office/powerpoint/2010/main" val="2630241563"/>
              </p:ext>
            </p:extLst>
          </p:nvPr>
        </p:nvGraphicFramePr>
        <p:xfrm>
          <a:off x="373380" y="3134792"/>
          <a:ext cx="8397240" cy="2935224"/>
        </p:xfrm>
        <a:graphic>
          <a:graphicData uri="http://schemas.openxmlformats.org/drawingml/2006/table">
            <a:tbl>
              <a:tblPr firstRow="1" firstCol="1" bandRow="1">
                <a:tableStyleId>{5C22544A-7EE6-4342-B048-85BDC9FD1C3A}</a:tableStyleId>
              </a:tblPr>
              <a:tblGrid>
                <a:gridCol w="2782775">
                  <a:extLst>
                    <a:ext uri="{9D8B030D-6E8A-4147-A177-3AD203B41FA5}">
                      <a16:colId xmlns:a16="http://schemas.microsoft.com/office/drawing/2014/main" val="396411393"/>
                    </a:ext>
                  </a:extLst>
                </a:gridCol>
                <a:gridCol w="5614465">
                  <a:extLst>
                    <a:ext uri="{9D8B030D-6E8A-4147-A177-3AD203B41FA5}">
                      <a16:colId xmlns:a16="http://schemas.microsoft.com/office/drawing/2014/main" val="2420114103"/>
                    </a:ext>
                  </a:extLst>
                </a:gridCol>
              </a:tblGrid>
              <a:tr h="791517">
                <a:tc>
                  <a:txBody>
                    <a:bodyPr/>
                    <a:lstStyle/>
                    <a:p>
                      <a:pPr marL="0" marR="0" algn="l" rtl="0">
                        <a:lnSpc>
                          <a:spcPct val="107000"/>
                        </a:lnSpc>
                        <a:spcBef>
                          <a:spcPts val="0"/>
                        </a:spcBef>
                        <a:spcAft>
                          <a:spcPts val="0"/>
                        </a:spcAft>
                        <a:tabLst>
                          <a:tab pos="1748790" algn="r"/>
                        </a:tabLst>
                      </a:pPr>
                      <a:r>
                        <a:rPr lang="es-US" sz="1700" b="1" i="0" u="none" baseline="0" dirty="0">
                          <a:solidFill>
                            <a:schemeClr val="tx1"/>
                          </a:solidFill>
                          <a:effectLst/>
                          <a:latin typeface="Century Gothic" panose="020B0502020202020204" pitchFamily="34" charset="0"/>
                        </a:rPr>
                        <a:t>¿Qué funcionó bien?</a:t>
                      </a:r>
                      <a:endParaRPr lang="es-US" sz="17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accent2">
                        <a:lumMod val="40000"/>
                        <a:lumOff val="60000"/>
                      </a:schemeClr>
                    </a:solidFill>
                  </a:tcPr>
                </a:tc>
                <a:tc>
                  <a:txBody>
                    <a:bodyPr/>
                    <a:lstStyle/>
                    <a:p>
                      <a:pPr marL="0" marR="0" algn="l" rtl="0">
                        <a:lnSpc>
                          <a:spcPct val="107000"/>
                        </a:lnSpc>
                        <a:spcBef>
                          <a:spcPts val="0"/>
                        </a:spcBef>
                        <a:spcAft>
                          <a:spcPts val="0"/>
                        </a:spcAft>
                      </a:pPr>
                      <a:r>
                        <a:rPr lang="es-US" sz="2000" b="0" i="0" u="none" baseline="0" dirty="0">
                          <a:solidFill>
                            <a:schemeClr val="tx1"/>
                          </a:solidFill>
                          <a:effectLst/>
                          <a:latin typeface="Century Gothic" panose="020B0502020202020204" pitchFamily="34" charset="0"/>
                        </a:rPr>
                        <a:t> </a:t>
                      </a:r>
                    </a:p>
                    <a:p>
                      <a:pPr marL="0" marR="0" algn="l" rtl="0">
                        <a:lnSpc>
                          <a:spcPct val="107000"/>
                        </a:lnSpc>
                        <a:spcBef>
                          <a:spcPts val="0"/>
                        </a:spcBef>
                        <a:spcAft>
                          <a:spcPts val="0"/>
                        </a:spcAft>
                      </a:pPr>
                      <a:r>
                        <a:rPr lang="es-US" sz="2000" b="0" i="0" u="none" baseline="0" dirty="0">
                          <a:solidFill>
                            <a:schemeClr val="tx1"/>
                          </a:solidFill>
                          <a:effectLst/>
                          <a:latin typeface="Century Gothic" panose="020B0502020202020204" pitchFamily="34" charset="0"/>
                        </a:rPr>
                        <a:t> </a:t>
                      </a:r>
                    </a:p>
                    <a:p>
                      <a:pPr marL="0" marR="0" algn="l" rtl="0">
                        <a:lnSpc>
                          <a:spcPct val="107000"/>
                        </a:lnSpc>
                        <a:spcBef>
                          <a:spcPts val="0"/>
                        </a:spcBef>
                        <a:spcAft>
                          <a:spcPts val="0"/>
                        </a:spcAft>
                      </a:pPr>
                      <a:r>
                        <a:rPr lang="es-US" sz="2000" b="0" i="0" u="none" baseline="0" dirty="0">
                          <a:solidFill>
                            <a:schemeClr val="tx1"/>
                          </a:solidFill>
                          <a:effectLst/>
                          <a:latin typeface="Century Gothic" panose="020B0502020202020204" pitchFamily="34" charset="0"/>
                        </a:rPr>
                        <a:t> </a:t>
                      </a:r>
                      <a:endParaRPr lang="es-US" sz="20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898864338"/>
                  </a:ext>
                </a:extLst>
              </a:tr>
              <a:tr h="791517">
                <a:tc>
                  <a:txBody>
                    <a:bodyPr/>
                    <a:lstStyle/>
                    <a:p>
                      <a:pPr marL="0" marR="0" algn="l" rtl="0">
                        <a:lnSpc>
                          <a:spcPct val="107000"/>
                        </a:lnSpc>
                        <a:spcBef>
                          <a:spcPts val="0"/>
                        </a:spcBef>
                        <a:spcAft>
                          <a:spcPts val="0"/>
                        </a:spcAft>
                      </a:pPr>
                      <a:r>
                        <a:rPr lang="es-US" sz="1700" b="1" i="0" u="none" baseline="0" dirty="0">
                          <a:solidFill>
                            <a:schemeClr val="tx1"/>
                          </a:solidFill>
                          <a:effectLst/>
                          <a:latin typeface="Century Gothic" panose="020B0502020202020204" pitchFamily="34" charset="0"/>
                        </a:rPr>
                        <a:t>¿Qué se puede mejorar?</a:t>
                      </a:r>
                      <a:endParaRPr lang="es-US" sz="17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accent2">
                        <a:lumMod val="40000"/>
                        <a:lumOff val="60000"/>
                      </a:schemeClr>
                    </a:solidFill>
                  </a:tcPr>
                </a:tc>
                <a:tc>
                  <a:txBody>
                    <a:bodyPr/>
                    <a:lstStyle/>
                    <a:p>
                      <a:pPr marL="0" marR="0" algn="l" rtl="0">
                        <a:lnSpc>
                          <a:spcPct val="107000"/>
                        </a:lnSpc>
                        <a:spcBef>
                          <a:spcPts val="0"/>
                        </a:spcBef>
                        <a:spcAft>
                          <a:spcPts val="0"/>
                        </a:spcAft>
                      </a:pPr>
                      <a:r>
                        <a:rPr lang="es-US" sz="2000" b="0" i="0" u="none" baseline="0" dirty="0">
                          <a:solidFill>
                            <a:schemeClr val="tx1"/>
                          </a:solidFill>
                          <a:effectLst/>
                          <a:latin typeface="Century Gothic" panose="020B0502020202020204" pitchFamily="34" charset="0"/>
                        </a:rPr>
                        <a:t> </a:t>
                      </a:r>
                    </a:p>
                    <a:p>
                      <a:pPr marL="0" marR="0" algn="l" rtl="0">
                        <a:lnSpc>
                          <a:spcPct val="107000"/>
                        </a:lnSpc>
                        <a:spcBef>
                          <a:spcPts val="0"/>
                        </a:spcBef>
                        <a:spcAft>
                          <a:spcPts val="0"/>
                        </a:spcAft>
                      </a:pPr>
                      <a:r>
                        <a:rPr lang="es-US" sz="2000" b="0" i="0" u="none" baseline="0" dirty="0">
                          <a:solidFill>
                            <a:schemeClr val="tx1"/>
                          </a:solidFill>
                          <a:effectLst/>
                          <a:latin typeface="Century Gothic" panose="020B0502020202020204" pitchFamily="34" charset="0"/>
                        </a:rPr>
                        <a:t> </a:t>
                      </a:r>
                    </a:p>
                    <a:p>
                      <a:pPr marL="0" marR="0" algn="l" rtl="0">
                        <a:lnSpc>
                          <a:spcPct val="107000"/>
                        </a:lnSpc>
                        <a:spcBef>
                          <a:spcPts val="0"/>
                        </a:spcBef>
                        <a:spcAft>
                          <a:spcPts val="0"/>
                        </a:spcAft>
                      </a:pPr>
                      <a:r>
                        <a:rPr lang="es-US" sz="2000" b="0" i="0" u="none" baseline="0" dirty="0">
                          <a:solidFill>
                            <a:schemeClr val="tx1"/>
                          </a:solidFill>
                          <a:effectLst/>
                          <a:latin typeface="Century Gothic" panose="020B0502020202020204" pitchFamily="34" charset="0"/>
                        </a:rPr>
                        <a:t> </a:t>
                      </a:r>
                      <a:endParaRPr lang="es-US" sz="20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092465860"/>
                  </a:ext>
                </a:extLst>
              </a:tr>
              <a:tr h="791517">
                <a:tc>
                  <a:txBody>
                    <a:bodyPr/>
                    <a:lstStyle/>
                    <a:p>
                      <a:pPr marL="0" marR="0" algn="l" rtl="0">
                        <a:lnSpc>
                          <a:spcPct val="107000"/>
                        </a:lnSpc>
                        <a:spcBef>
                          <a:spcPts val="0"/>
                        </a:spcBef>
                        <a:spcAft>
                          <a:spcPts val="0"/>
                        </a:spcAft>
                      </a:pPr>
                      <a:r>
                        <a:rPr lang="es-US" sz="1700" b="1" i="0" u="none" baseline="0" dirty="0">
                          <a:solidFill>
                            <a:schemeClr val="tx1"/>
                          </a:solidFill>
                          <a:effectLst/>
                          <a:latin typeface="Century Gothic" panose="020B0502020202020204" pitchFamily="34" charset="0"/>
                        </a:rPr>
                        <a:t>Notas del miembro del personal o voluntario:</a:t>
                      </a:r>
                      <a:endParaRPr lang="es-US" sz="17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accent2">
                        <a:lumMod val="40000"/>
                        <a:lumOff val="60000"/>
                      </a:schemeClr>
                    </a:solidFill>
                  </a:tcPr>
                </a:tc>
                <a:tc>
                  <a:txBody>
                    <a:bodyPr/>
                    <a:lstStyle/>
                    <a:p>
                      <a:pPr marL="0" marR="0" algn="l" rtl="0">
                        <a:lnSpc>
                          <a:spcPct val="107000"/>
                        </a:lnSpc>
                        <a:spcBef>
                          <a:spcPts val="0"/>
                        </a:spcBef>
                        <a:spcAft>
                          <a:spcPts val="0"/>
                        </a:spcAft>
                      </a:pPr>
                      <a:r>
                        <a:rPr lang="es-US" sz="2000" b="0" i="0" u="none" baseline="0" dirty="0">
                          <a:solidFill>
                            <a:schemeClr val="tx1"/>
                          </a:solidFill>
                          <a:effectLst/>
                          <a:latin typeface="Century Gothic" panose="020B0502020202020204" pitchFamily="34" charset="0"/>
                        </a:rPr>
                        <a:t> </a:t>
                      </a:r>
                    </a:p>
                    <a:p>
                      <a:pPr marL="0" marR="0" algn="l" rtl="0">
                        <a:lnSpc>
                          <a:spcPct val="107000"/>
                        </a:lnSpc>
                        <a:spcBef>
                          <a:spcPts val="0"/>
                        </a:spcBef>
                        <a:spcAft>
                          <a:spcPts val="0"/>
                        </a:spcAft>
                      </a:pPr>
                      <a:r>
                        <a:rPr lang="es-US" sz="2000" b="0" i="0" u="none" baseline="0" dirty="0">
                          <a:solidFill>
                            <a:schemeClr val="tx1"/>
                          </a:solidFill>
                          <a:effectLst/>
                          <a:latin typeface="Century Gothic" panose="020B0502020202020204" pitchFamily="34" charset="0"/>
                        </a:rPr>
                        <a:t> </a:t>
                      </a:r>
                    </a:p>
                    <a:p>
                      <a:pPr marL="0" marR="0" algn="l" rtl="0">
                        <a:lnSpc>
                          <a:spcPct val="107000"/>
                        </a:lnSpc>
                        <a:spcBef>
                          <a:spcPts val="0"/>
                        </a:spcBef>
                        <a:spcAft>
                          <a:spcPts val="0"/>
                        </a:spcAft>
                      </a:pPr>
                      <a:r>
                        <a:rPr lang="es-US" sz="2000" b="0" i="0" u="none" baseline="0" dirty="0">
                          <a:solidFill>
                            <a:schemeClr val="tx1"/>
                          </a:solidFill>
                          <a:effectLst/>
                          <a:latin typeface="Century Gothic" panose="020B0502020202020204" pitchFamily="34" charset="0"/>
                        </a:rPr>
                        <a:t> </a:t>
                      </a:r>
                      <a:endParaRPr lang="es-US" sz="2000" dirty="0">
                        <a:solidFill>
                          <a:schemeClr val="tx1"/>
                        </a:solidFill>
                        <a:effectLst/>
                        <a:latin typeface="Century Gothic" panose="020B0502020202020204" pitchFamily="34" charset="0"/>
                        <a:ea typeface="Calibri" panose="020F0502020204030204" pitchFamily="34" charset="0"/>
                        <a:cs typeface="Arial" panose="020B0604020202020204" pitchFamily="34" charset="0"/>
                      </a:endParaRPr>
                    </a:p>
                  </a:txBody>
                  <a:tcPr marL="68580" marR="68580" marT="0" marB="0">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644178933"/>
                  </a:ext>
                </a:extLst>
              </a:tr>
            </a:tbl>
          </a:graphicData>
        </a:graphic>
      </p:graphicFrame>
    </p:spTree>
    <p:extLst>
      <p:ext uri="{BB962C8B-B14F-4D97-AF65-F5344CB8AC3E}">
        <p14:creationId xmlns:p14="http://schemas.microsoft.com/office/powerpoint/2010/main" val="38664985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822960" y="286605"/>
            <a:ext cx="7543800" cy="792896"/>
          </a:xfrm>
        </p:spPr>
        <p:txBody>
          <a:bodyPr anchor="t">
            <a:normAutofit/>
          </a:bodyPr>
          <a:lstStyle/>
          <a:p>
            <a:pPr algn="ctr" rtl="0"/>
            <a:r>
              <a:rPr lang="es-US" sz="4800" b="1" i="0" u="none" baseline="0" dirty="0">
                <a:latin typeface="Century Gothic" panose="020B0502020202020204" pitchFamily="34" charset="0"/>
              </a:rPr>
              <a:t>Aportes clave</a:t>
            </a: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graphicFrame>
        <p:nvGraphicFramePr>
          <p:cNvPr id="9" name="Table 8">
            <a:extLst>
              <a:ext uri="{FF2B5EF4-FFF2-40B4-BE49-F238E27FC236}">
                <a16:creationId xmlns:a16="http://schemas.microsoft.com/office/drawing/2014/main" id="{F146C253-7E1D-4F4D-BD0B-4A86852E4090}"/>
              </a:ext>
            </a:extLst>
          </p:cNvPr>
          <p:cNvGraphicFramePr>
            <a:graphicFrameLocks noGrp="1"/>
          </p:cNvGraphicFramePr>
          <p:nvPr>
            <p:extLst>
              <p:ext uri="{D42A27DB-BD31-4B8C-83A1-F6EECF244321}">
                <p14:modId xmlns:p14="http://schemas.microsoft.com/office/powerpoint/2010/main" val="4244320025"/>
              </p:ext>
            </p:extLst>
          </p:nvPr>
        </p:nvGraphicFramePr>
        <p:xfrm>
          <a:off x="711199" y="1623907"/>
          <a:ext cx="7774941" cy="4044042"/>
        </p:xfrm>
        <a:graphic>
          <a:graphicData uri="http://schemas.openxmlformats.org/drawingml/2006/table">
            <a:tbl>
              <a:tblPr firstRow="1" firstCol="1" bandRow="1"/>
              <a:tblGrid>
                <a:gridCol w="972387">
                  <a:extLst>
                    <a:ext uri="{9D8B030D-6E8A-4147-A177-3AD203B41FA5}">
                      <a16:colId xmlns:a16="http://schemas.microsoft.com/office/drawing/2014/main" val="1383333357"/>
                    </a:ext>
                  </a:extLst>
                </a:gridCol>
                <a:gridCol w="6802554">
                  <a:extLst>
                    <a:ext uri="{9D8B030D-6E8A-4147-A177-3AD203B41FA5}">
                      <a16:colId xmlns:a16="http://schemas.microsoft.com/office/drawing/2014/main" val="3581017067"/>
                    </a:ext>
                  </a:extLst>
                </a:gridCol>
              </a:tblGrid>
              <a:tr h="843642">
                <a:tc gridSpan="2">
                  <a:txBody>
                    <a:bodyPr/>
                    <a:lstStyle/>
                    <a:p>
                      <a:pPr marL="0" marR="0" algn="ctr" rtl="0">
                        <a:spcBef>
                          <a:spcPts val="0"/>
                        </a:spcBef>
                        <a:spcAft>
                          <a:spcPts val="0"/>
                        </a:spcAft>
                      </a:pPr>
                      <a:r>
                        <a:rPr lang="es-US" sz="3500" b="1" i="0" u="none" baseline="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Informe de visitantes</a:t>
                      </a:r>
                      <a:endParaRPr lang="es-US" sz="3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s-US"/>
                    </a:p>
                  </a:txBody>
                  <a:tcPr/>
                </a:tc>
                <a:extLst>
                  <a:ext uri="{0D108BD9-81ED-4DB2-BD59-A6C34878D82A}">
                    <a16:rowId xmlns:a16="http://schemas.microsoft.com/office/drawing/2014/main" val="4242422414"/>
                  </a:ext>
                </a:extLst>
              </a:tr>
              <a:tr h="2206051">
                <a:tc>
                  <a:txBody>
                    <a:bodyPr/>
                    <a:lstStyle/>
                    <a:p>
                      <a:pPr marL="0" marR="0" algn="ctr" rtl="0">
                        <a:spcBef>
                          <a:spcPts val="0"/>
                        </a:spcBef>
                        <a:spcAft>
                          <a:spcPts val="0"/>
                        </a:spcAft>
                      </a:pPr>
                      <a:endParaRPr lang="es-US" sz="3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rtl="0">
                        <a:spcBef>
                          <a:spcPts val="0"/>
                        </a:spcBef>
                        <a:spcAft>
                          <a:spcPts val="0"/>
                        </a:spcAft>
                      </a:pPr>
                      <a:r>
                        <a:rPr lang="es-US" sz="3500" b="0" i="0" u="none" kern="1200" baseline="0" dirty="0">
                          <a:solidFill>
                            <a:schemeClr val="tx1"/>
                          </a:solidFill>
                          <a:effectLst/>
                          <a:latin typeface="Century Gothic" panose="020B0502020202020204" pitchFamily="34" charset="0"/>
                          <a:ea typeface="+mn-ea"/>
                          <a:cs typeface="+mn-cs"/>
                        </a:rPr>
                        <a:t>Use el Formulario de interacción con los visitantes para hacer un seguimiento, describir e informar sobre las interacciones con visitantes al QAC.</a:t>
                      </a:r>
                      <a:endParaRPr lang="es-US" sz="35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4439452"/>
                  </a:ext>
                </a:extLst>
              </a:tr>
            </a:tbl>
          </a:graphicData>
        </a:graphic>
      </p:graphicFrame>
      <p:pic>
        <p:nvPicPr>
          <p:cNvPr id="12" name="Graphic 52" descr="Key">
            <a:extLst>
              <a:ext uri="{FF2B5EF4-FFF2-40B4-BE49-F238E27FC236}">
                <a16:creationId xmlns:a16="http://schemas.microsoft.com/office/drawing/2014/main" id="{5EACC645-8140-420F-B220-5FD11DD6826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959" y="2874434"/>
            <a:ext cx="822960" cy="822960"/>
          </a:xfrm>
          <a:prstGeom prst="rect">
            <a:avLst/>
          </a:prstGeom>
        </p:spPr>
      </p:pic>
    </p:spTree>
    <p:extLst>
      <p:ext uri="{BB962C8B-B14F-4D97-AF65-F5344CB8AC3E}">
        <p14:creationId xmlns:p14="http://schemas.microsoft.com/office/powerpoint/2010/main" val="3091473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8F03B-E140-4EEA-B7F9-E1BE99074D4A}"/>
              </a:ext>
            </a:extLst>
          </p:cNvPr>
          <p:cNvSpPr>
            <a:spLocks noGrp="1"/>
          </p:cNvSpPr>
          <p:nvPr>
            <p:ph type="title"/>
          </p:nvPr>
        </p:nvSpPr>
        <p:spPr>
          <a:xfrm>
            <a:off x="195942" y="5554243"/>
            <a:ext cx="8856617" cy="822960"/>
          </a:xfrm>
        </p:spPr>
        <p:txBody>
          <a:bodyPr/>
          <a:lstStyle/>
          <a:p>
            <a:pPr algn="l" rtl="0"/>
            <a:r>
              <a:rPr lang="es-US" sz="4800" b="1" i="0" u="none" baseline="0" dirty="0"/>
              <a:t>Descripción general del manual para el participante</a:t>
            </a:r>
          </a:p>
        </p:txBody>
      </p:sp>
      <p:sp>
        <p:nvSpPr>
          <p:cNvPr id="5" name="Slide Number Placeholder 4">
            <a:extLst>
              <a:ext uri="{FF2B5EF4-FFF2-40B4-BE49-F238E27FC236}">
                <a16:creationId xmlns:a16="http://schemas.microsoft.com/office/drawing/2014/main" id="{B56B9265-C3BC-4544-A6E5-77C9D600DC99}"/>
              </a:ext>
            </a:extLst>
          </p:cNvPr>
          <p:cNvSpPr>
            <a:spLocks noGrp="1"/>
          </p:cNvSpPr>
          <p:nvPr>
            <p:ph type="sldNum" sz="quarter" idx="12"/>
          </p:nvPr>
        </p:nvSpPr>
        <p:spPr>
          <a:xfrm>
            <a:off x="7097357" y="6410198"/>
            <a:ext cx="98401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90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s-US" sz="9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pic>
        <p:nvPicPr>
          <p:cNvPr id="7" name="Graphic 41" descr="Classroom">
            <a:extLst>
              <a:ext uri="{FF2B5EF4-FFF2-40B4-BE49-F238E27FC236}">
                <a16:creationId xmlns:a16="http://schemas.microsoft.com/office/drawing/2014/main" id="{DF88459B-E468-4C12-A628-92570DA9681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bwMode="auto">
          <a:xfrm>
            <a:off x="2240280" y="148056"/>
            <a:ext cx="4663440" cy="46634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75175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96C84B-DA07-44A8-A33A-5C9375F64AA6}"/>
              </a:ext>
            </a:extLst>
          </p:cNvPr>
          <p:cNvPicPr>
            <a:picLocks noChangeAspect="1"/>
          </p:cNvPicPr>
          <p:nvPr/>
        </p:nvPicPr>
        <p:blipFill>
          <a:blip r:embed="rId3"/>
          <a:stretch>
            <a:fillRect/>
          </a:stretch>
        </p:blipFill>
        <p:spPr>
          <a:xfrm>
            <a:off x="528013" y="1475842"/>
            <a:ext cx="3785369" cy="4655370"/>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0" name="Title 1">
            <a:extLst>
              <a:ext uri="{FF2B5EF4-FFF2-40B4-BE49-F238E27FC236}">
                <a16:creationId xmlns:a16="http://schemas.microsoft.com/office/drawing/2014/main" id="{55EBE0D8-78B9-43ED-A8C5-5A6A0FBD5A47}"/>
              </a:ext>
            </a:extLst>
          </p:cNvPr>
          <p:cNvSpPr>
            <a:spLocks noGrp="1"/>
          </p:cNvSpPr>
          <p:nvPr>
            <p:ph type="title"/>
          </p:nvPr>
        </p:nvSpPr>
        <p:spPr>
          <a:xfrm>
            <a:off x="822960" y="210405"/>
            <a:ext cx="7543800" cy="894496"/>
          </a:xfrm>
        </p:spPr>
        <p:txBody>
          <a:bodyPr anchor="t">
            <a:normAutofit fontScale="90000"/>
          </a:bodyPr>
          <a:lstStyle/>
          <a:p>
            <a:pPr rtl="0"/>
            <a:r>
              <a:rPr lang="es-US" sz="4800" b="1" i="0" u="none" baseline="0" dirty="0"/>
              <a:t>Manual de capacitación para el participante</a:t>
            </a:r>
            <a:endParaRPr lang="es-US" sz="4800" b="1" dirty="0">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id="{206054F0-CD13-47BC-80DF-C6CC5A1B82DF}"/>
              </a:ext>
            </a:extLst>
          </p:cNvPr>
          <p:cNvGraphicFramePr>
            <a:graphicFrameLocks noGrp="1"/>
          </p:cNvGraphicFramePr>
          <p:nvPr>
            <p:extLst>
              <p:ext uri="{D42A27DB-BD31-4B8C-83A1-F6EECF244321}">
                <p14:modId xmlns:p14="http://schemas.microsoft.com/office/powerpoint/2010/main" val="1345923389"/>
              </p:ext>
            </p:extLst>
          </p:nvPr>
        </p:nvGraphicFramePr>
        <p:xfrm>
          <a:off x="4516481" y="3903519"/>
          <a:ext cx="4349974" cy="2153153"/>
        </p:xfrm>
        <a:graphic>
          <a:graphicData uri="http://schemas.openxmlformats.org/drawingml/2006/table">
            <a:tbl>
              <a:tblPr firstRow="1" firstCol="1" bandRow="1"/>
              <a:tblGrid>
                <a:gridCol w="4349974">
                  <a:extLst>
                    <a:ext uri="{9D8B030D-6E8A-4147-A177-3AD203B41FA5}">
                      <a16:colId xmlns:a16="http://schemas.microsoft.com/office/drawing/2014/main" val="2484495922"/>
                    </a:ext>
                  </a:extLst>
                </a:gridCol>
              </a:tblGrid>
              <a:tr h="2153153">
                <a:tc>
                  <a:txBody>
                    <a:bodyPr/>
                    <a:lstStyle/>
                    <a:p>
                      <a:pPr marL="0" marR="0" lvl="0" indent="0" algn="l" rtl="0">
                        <a:lnSpc>
                          <a:spcPct val="107000"/>
                        </a:lnSpc>
                        <a:spcBef>
                          <a:spcPts val="0"/>
                        </a:spcBef>
                        <a:spcAft>
                          <a:spcPts val="800"/>
                        </a:spcAft>
                        <a:buSzPts val="1000"/>
                        <a:buFont typeface="Symbol" panose="05050102010706020507" pitchFamily="18" charset="2"/>
                        <a:buNone/>
                        <a:tabLst>
                          <a:tab pos="228600" algn="l"/>
                        </a:tabLst>
                      </a:pPr>
                      <a:r>
                        <a:rPr lang="es-US" sz="1700" b="1" i="0" u="none" kern="1200" baseline="0" dirty="0">
                          <a:solidFill>
                            <a:schemeClr val="tx1"/>
                          </a:solidFill>
                          <a:effectLst/>
                          <a:latin typeface="Century Gothic" panose="020B0502020202020204" pitchFamily="34" charset="0"/>
                          <a:ea typeface="+mn-ea"/>
                          <a:cs typeface="+mn-cs"/>
                        </a:rPr>
                        <a:t>Además de la plataforma de presentación de la capacitación del QAC, es posible que el personal y los voluntarios quieran consultar los materiales del cuadernillo del manual al dialogar con los miembros de la comunidad en un QAC. </a:t>
                      </a:r>
                      <a:endParaRPr lang="es-US" sz="1700" b="1" dirty="0">
                        <a:effectLst/>
                        <a:latin typeface="Century Gothic" panose="020B0502020202020204" pitchFamily="34" charset="0"/>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1205865"/>
                  </a:ext>
                </a:extLst>
              </a:tr>
            </a:tbl>
          </a:graphicData>
        </a:graphic>
      </p:graphicFrame>
      <p:pic>
        <p:nvPicPr>
          <p:cNvPr id="5" name="Picture 4">
            <a:extLst>
              <a:ext uri="{FF2B5EF4-FFF2-40B4-BE49-F238E27FC236}">
                <a16:creationId xmlns:a16="http://schemas.microsoft.com/office/drawing/2014/main" id="{E7E6DB10-6665-402D-8F85-F80E9D20913D}"/>
              </a:ext>
            </a:extLst>
          </p:cNvPr>
          <p:cNvPicPr>
            <a:picLocks noChangeAspect="1"/>
          </p:cNvPicPr>
          <p:nvPr/>
        </p:nvPicPr>
        <p:blipFill>
          <a:blip r:embed="rId4"/>
          <a:stretch>
            <a:fillRect/>
          </a:stretch>
        </p:blipFill>
        <p:spPr>
          <a:xfrm>
            <a:off x="3716596" y="1700976"/>
            <a:ext cx="5353411" cy="1895634"/>
          </a:xfrm>
          <a:prstGeom prst="rect">
            <a:avLst/>
          </a:prstGeom>
          <a:ln w="28575">
            <a:solidFill>
              <a:srgbClr val="F27900"/>
            </a:solidFill>
          </a:ln>
        </p:spPr>
      </p:pic>
    </p:spTree>
    <p:extLst>
      <p:ext uri="{BB962C8B-B14F-4D97-AF65-F5344CB8AC3E}">
        <p14:creationId xmlns:p14="http://schemas.microsoft.com/office/powerpoint/2010/main" val="29829694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8F03B-E140-4EEA-B7F9-E1BE99074D4A}"/>
              </a:ext>
            </a:extLst>
          </p:cNvPr>
          <p:cNvSpPr>
            <a:spLocks noGrp="1"/>
          </p:cNvSpPr>
          <p:nvPr>
            <p:ph type="title"/>
          </p:nvPr>
        </p:nvSpPr>
        <p:spPr>
          <a:xfrm>
            <a:off x="431800" y="5151120"/>
            <a:ext cx="8382000" cy="822960"/>
          </a:xfrm>
        </p:spPr>
        <p:txBody>
          <a:bodyPr/>
          <a:lstStyle/>
          <a:p>
            <a:pPr algn="l" rtl="0"/>
            <a:r>
              <a:rPr lang="es-US" sz="4800" b="1" i="0" u="none" baseline="0" dirty="0"/>
              <a:t>Preguntas y respuestas</a:t>
            </a:r>
          </a:p>
        </p:txBody>
      </p:sp>
      <p:sp>
        <p:nvSpPr>
          <p:cNvPr id="5" name="Slide Number Placeholder 4">
            <a:extLst>
              <a:ext uri="{FF2B5EF4-FFF2-40B4-BE49-F238E27FC236}">
                <a16:creationId xmlns:a16="http://schemas.microsoft.com/office/drawing/2014/main" id="{B56B9265-C3BC-4544-A6E5-77C9D600DC99}"/>
              </a:ext>
            </a:extLst>
          </p:cNvPr>
          <p:cNvSpPr>
            <a:spLocks noGrp="1"/>
          </p:cNvSpPr>
          <p:nvPr>
            <p:ph type="sldNum" sz="quarter" idx="12"/>
          </p:nvPr>
        </p:nvSpPr>
        <p:spPr/>
        <p:txBody>
          <a:bodyPr/>
          <a:lstStyle/>
          <a:p>
            <a:pPr algn="r" rtl="0"/>
            <a:fld id="{D57F1E4F-1CFF-5643-939E-217C01CDF565}" type="slidenum">
              <a:rPr/>
              <a:pPr/>
              <a:t>76</a:t>
            </a:fld>
            <a:endParaRPr lang="es-US" dirty="0"/>
          </a:p>
        </p:txBody>
      </p:sp>
      <p:pic>
        <p:nvPicPr>
          <p:cNvPr id="7" name="Graphic 41" descr="Help">
            <a:extLst>
              <a:ext uri="{FF2B5EF4-FFF2-40B4-BE49-F238E27FC236}">
                <a16:creationId xmlns:a16="http://schemas.microsoft.com/office/drawing/2014/main" id="{DF88459B-E468-4C12-A628-92570DA9681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bwMode="auto">
          <a:xfrm>
            <a:off x="2240280" y="41730"/>
            <a:ext cx="4663440" cy="46634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93948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1C3B5F"/>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287B354-ECDF-4F68-9404-9E6AF55AF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04EEE3C1-EA95-4247-AB6B-608C83796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C562E3DC-C9BF-4F5F-9845-25FF80564B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3D67B7B4-ABB0-49C7-860C-50D0B887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84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59655E30-B203-42D2-8200-B57B8FB0CC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 y="0"/>
            <a:ext cx="5660909" cy="6858000"/>
          </a:xfrm>
          <a:prstGeom prst="rect">
            <a:avLst/>
          </a:prstGeom>
          <a:solidFill>
            <a:srgbClr val="1C3B5F"/>
          </a:solidFill>
          <a:ln>
            <a:solidFill>
              <a:srgbClr val="1C3B5F"/>
            </a:solid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F3627338-DFDF-49A3-BA42-EBF0B4ED12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0920" y="0"/>
            <a:ext cx="48006" cy="6858000"/>
          </a:xfrm>
          <a:prstGeom prst="rect">
            <a:avLst/>
          </a:prstGeom>
          <a:solidFill>
            <a:srgbClr val="E39727"/>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323" r="-4" b="-4"/>
          <a:stretch/>
        </p:blipFill>
        <p:spPr>
          <a:xfrm>
            <a:off x="5708926" y="10"/>
            <a:ext cx="3433918" cy="3396985"/>
          </a:xfrm>
          <a:prstGeom prst="rect">
            <a:avLst/>
          </a:prstGeom>
        </p:spPr>
      </p:pic>
      <p:sp>
        <p:nvSpPr>
          <p:cNvPr id="30" name="Rectangle 29">
            <a:extLst>
              <a:ext uri="{FF2B5EF4-FFF2-40B4-BE49-F238E27FC236}">
                <a16:creationId xmlns:a16="http://schemas.microsoft.com/office/drawing/2014/main" id="{ACE38606-29D6-4D73-9B80-6A633D29DF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0920" y="3396996"/>
            <a:ext cx="3481924" cy="64008"/>
          </a:xfrm>
          <a:prstGeom prst="rect">
            <a:avLst/>
          </a:prstGeom>
          <a:solidFill>
            <a:srgbClr val="E397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7425343" y="6459785"/>
            <a:ext cx="984019"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77</a:t>
            </a:fld>
            <a:endParaRPr kumimoji="0" lang="es-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FA29F20-1BEA-4593-A7B1-D10E537575BA}"/>
              </a:ext>
            </a:extLst>
          </p:cNvPr>
          <p:cNvSpPr txBox="1">
            <a:spLocks/>
          </p:cNvSpPr>
          <p:nvPr/>
        </p:nvSpPr>
        <p:spPr>
          <a:xfrm>
            <a:off x="9144000" y="1929775"/>
            <a:ext cx="4046554" cy="110764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4A66AC"/>
              </a:buClr>
              <a:buSzPct val="100000"/>
              <a:buFont typeface="Calibri" panose="020F0502020204030204" pitchFamily="34" charset="0"/>
              <a:buNone/>
              <a:tabLst/>
              <a:defRPr/>
            </a:pPr>
            <a:endParaRPr kumimoji="0" lang="es-US" sz="27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F9DA3997-90E3-44A6-9316-AE47BC4EBF1E}"/>
              </a:ext>
            </a:extLst>
          </p:cNvPr>
          <p:cNvPicPr>
            <a:picLocks noChangeAspect="1"/>
          </p:cNvPicPr>
          <p:nvPr/>
        </p:nvPicPr>
        <p:blipFill>
          <a:blip r:embed="rId4"/>
          <a:stretch>
            <a:fillRect/>
          </a:stretch>
        </p:blipFill>
        <p:spPr>
          <a:xfrm>
            <a:off x="6129360" y="3773502"/>
            <a:ext cx="2722655" cy="2722655"/>
          </a:xfrm>
          <a:prstGeom prst="rect">
            <a:avLst/>
          </a:prstGeom>
        </p:spPr>
      </p:pic>
      <p:sp>
        <p:nvSpPr>
          <p:cNvPr id="15" name="Title 1">
            <a:extLst>
              <a:ext uri="{FF2B5EF4-FFF2-40B4-BE49-F238E27FC236}">
                <a16:creationId xmlns:a16="http://schemas.microsoft.com/office/drawing/2014/main" id="{03F95609-FE06-42A6-8DC1-CBA157FE664A}"/>
              </a:ext>
            </a:extLst>
          </p:cNvPr>
          <p:cNvSpPr txBox="1">
            <a:spLocks/>
          </p:cNvSpPr>
          <p:nvPr/>
        </p:nvSpPr>
        <p:spPr>
          <a:xfrm>
            <a:off x="282964" y="1193218"/>
            <a:ext cx="5092600" cy="101492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s-US" sz="3500" b="1" i="0" u="none" strike="noStrike" kern="1200" cap="none" spc="-50" normalizeH="0" baseline="0" noProof="0" dirty="0">
              <a:ln>
                <a:noFill/>
              </a:ln>
              <a:solidFill>
                <a:srgbClr val="FFFFFF"/>
              </a:solidFill>
              <a:effectLst/>
              <a:uLnTx/>
              <a:uFillTx/>
              <a:latin typeface="Century Gothic" panose="020B0502020202020204" pitchFamily="34" charset="0"/>
              <a:ea typeface="+mj-ea"/>
              <a:cs typeface="+mj-cs"/>
            </a:endParaRPr>
          </a:p>
        </p:txBody>
      </p:sp>
      <p:sp>
        <p:nvSpPr>
          <p:cNvPr id="14" name="Content Placeholder 2">
            <a:extLst>
              <a:ext uri="{FF2B5EF4-FFF2-40B4-BE49-F238E27FC236}">
                <a16:creationId xmlns:a16="http://schemas.microsoft.com/office/drawing/2014/main" id="{C06ADE8D-B82F-4E13-B9B9-0A96B03EE0B2}"/>
              </a:ext>
            </a:extLst>
          </p:cNvPr>
          <p:cNvSpPr txBox="1">
            <a:spLocks/>
          </p:cNvSpPr>
          <p:nvPr/>
        </p:nvSpPr>
        <p:spPr>
          <a:xfrm>
            <a:off x="1243419" y="2929160"/>
            <a:ext cx="3263901" cy="105147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entury Gothic" panose="020B0502020202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entury Gothic" panose="020B0502020202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rtl="0">
              <a:lnSpc>
                <a:spcPct val="120000"/>
              </a:lnSpc>
              <a:buFont typeface="Calibri" panose="020F0502020204030204" pitchFamily="34" charset="0"/>
              <a:buNone/>
            </a:pPr>
            <a:r>
              <a:rPr lang="es-US" sz="4600" b="1" i="0" u="none" baseline="0" dirty="0">
                <a:solidFill>
                  <a:schemeClr val="bg1"/>
                </a:solidFill>
              </a:rPr>
              <a:t>Gracias</a:t>
            </a:r>
          </a:p>
        </p:txBody>
      </p:sp>
    </p:spTree>
    <p:extLst>
      <p:ext uri="{BB962C8B-B14F-4D97-AF65-F5344CB8AC3E}">
        <p14:creationId xmlns:p14="http://schemas.microsoft.com/office/powerpoint/2010/main" val="2894829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822960" y="286605"/>
            <a:ext cx="7543800" cy="792896"/>
          </a:xfrm>
        </p:spPr>
        <p:txBody>
          <a:bodyPr anchor="t">
            <a:normAutofit/>
          </a:bodyPr>
          <a:lstStyle/>
          <a:p>
            <a:pPr algn="ctr" rtl="0"/>
            <a:r>
              <a:rPr lang="es-US" sz="4800" b="1" i="0" u="none" baseline="0" dirty="0">
                <a:latin typeface="Century Gothic" panose="020B0502020202020204" pitchFamily="34" charset="0"/>
              </a:rPr>
              <a:t>USCB: cuál es su función</a:t>
            </a:r>
          </a:p>
        </p:txBody>
      </p:sp>
      <p:sp>
        <p:nvSpPr>
          <p:cNvPr id="3" name="Content Placeholder 2">
            <a:extLst>
              <a:ext uri="{FF2B5EF4-FFF2-40B4-BE49-F238E27FC236}">
                <a16:creationId xmlns:a16="http://schemas.microsoft.com/office/drawing/2014/main" id="{77D41F9A-F7DC-41E2-BB76-5EBD4833F65C}"/>
              </a:ext>
            </a:extLst>
          </p:cNvPr>
          <p:cNvSpPr>
            <a:spLocks noGrp="1"/>
          </p:cNvSpPr>
          <p:nvPr>
            <p:ph idx="1"/>
          </p:nvPr>
        </p:nvSpPr>
        <p:spPr>
          <a:xfrm>
            <a:off x="609600" y="2133600"/>
            <a:ext cx="8102599" cy="2349500"/>
          </a:xfrm>
        </p:spPr>
        <p:txBody>
          <a:bodyPr>
            <a:noAutofit/>
          </a:bodyPr>
          <a:lstStyle/>
          <a:p>
            <a:pPr algn="l" rtl="0"/>
            <a:r>
              <a:rPr lang="es-US" sz="4000" b="0" i="0" u="none" baseline="0" dirty="0">
                <a:solidFill>
                  <a:schemeClr val="tx1"/>
                </a:solidFill>
              </a:rPr>
              <a:t>Asegurarse de que todos estén contados una vez, solo una vez, y en el lugar correcto de los EE. UU.</a:t>
            </a: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545001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EB8C-E1CE-44F8-9AD9-8F63A1983BDA}"/>
              </a:ext>
            </a:extLst>
          </p:cNvPr>
          <p:cNvSpPr>
            <a:spLocks noGrp="1"/>
          </p:cNvSpPr>
          <p:nvPr>
            <p:ph type="title"/>
          </p:nvPr>
        </p:nvSpPr>
        <p:spPr>
          <a:xfrm>
            <a:off x="393292" y="187452"/>
            <a:ext cx="8366760" cy="792896"/>
          </a:xfrm>
        </p:spPr>
        <p:txBody>
          <a:bodyPr anchor="t">
            <a:normAutofit fontScale="90000"/>
          </a:bodyPr>
          <a:lstStyle/>
          <a:p>
            <a:pPr algn="ctr" rtl="0"/>
            <a:r>
              <a:rPr lang="es-US" sz="4800" b="1" i="0" u="none" baseline="0" dirty="0">
                <a:latin typeface="Century Gothic" panose="020B0502020202020204" pitchFamily="34" charset="0"/>
              </a:rPr>
              <a:t>USCB: cómo hacen el recuento</a:t>
            </a:r>
          </a:p>
        </p:txBody>
      </p:sp>
      <p:sp>
        <p:nvSpPr>
          <p:cNvPr id="4" name="Slide Number Placeholder 3">
            <a:extLst>
              <a:ext uri="{FF2B5EF4-FFF2-40B4-BE49-F238E27FC236}">
                <a16:creationId xmlns:a16="http://schemas.microsoft.com/office/drawing/2014/main" id="{E54A486C-EE51-4382-BFE5-6A99281ADF4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sz="1050" b="0" i="0" u="none" strike="noStrike" kern="1200" cap="none" spc="0" normalizeH="0" baseline="0">
                <a:ln>
                  <a:noFill/>
                </a:ln>
                <a:solidFill>
                  <a:srgbClr val="FFFFFF"/>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s-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5" name="Content Placeholder 2">
            <a:extLst>
              <a:ext uri="{FF2B5EF4-FFF2-40B4-BE49-F238E27FC236}">
                <a16:creationId xmlns:a16="http://schemas.microsoft.com/office/drawing/2014/main" id="{72F96667-CA09-49B9-9181-C4A526EF8ACC}"/>
              </a:ext>
            </a:extLst>
          </p:cNvPr>
          <p:cNvSpPr txBox="1">
            <a:spLocks/>
          </p:cNvSpPr>
          <p:nvPr/>
        </p:nvSpPr>
        <p:spPr>
          <a:xfrm>
            <a:off x="508599" y="939572"/>
            <a:ext cx="8204199" cy="532621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entury Gothic" panose="020B0502020202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entury Gothic" panose="020B0502020202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panose="020B0502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l" rtl="0"/>
            <a:r>
              <a:rPr lang="es-US" sz="2200" b="1" i="0" u="none" baseline="0" dirty="0">
                <a:solidFill>
                  <a:schemeClr val="tx1"/>
                </a:solidFill>
              </a:rPr>
              <a:t>Censistas: </a:t>
            </a:r>
            <a:r>
              <a:rPr lang="es-US" sz="2200" b="0" i="0" u="none" baseline="0" dirty="0">
                <a:solidFill>
                  <a:schemeClr val="tx1"/>
                </a:solidFill>
              </a:rPr>
              <a:t>empleados temporales de la USCB que hacen encuestas (puerta a puerta) y hacen el recuento de todos los que viven en los EE. UU. </a:t>
            </a:r>
            <a:r>
              <a:rPr lang="es-US" sz="2200" b="1" i="0" u="none" baseline="0" dirty="0">
                <a:solidFill>
                  <a:schemeClr val="tx1"/>
                </a:solidFill>
              </a:rPr>
              <a:t>[Nota: Para obtener más información sobre el conteo de la USCB, consulte la diapositiva 52].</a:t>
            </a:r>
          </a:p>
          <a:p>
            <a:endParaRPr lang="es-US" sz="2200" dirty="0">
              <a:solidFill>
                <a:schemeClr val="tx1"/>
              </a:solidFill>
            </a:endParaRPr>
          </a:p>
          <a:p>
            <a:pPr algn="l" rtl="0"/>
            <a:r>
              <a:rPr lang="es-US" sz="2200" b="1" i="0" u="sng" baseline="0" dirty="0">
                <a:solidFill>
                  <a:schemeClr val="tx1"/>
                </a:solidFill>
              </a:rPr>
              <a:t>Conteo de los cuartos de grupo</a:t>
            </a:r>
            <a:r>
              <a:rPr lang="es-US" sz="2200" b="1" i="0" u="none" baseline="0" dirty="0">
                <a:solidFill>
                  <a:schemeClr val="tx1"/>
                </a:solidFill>
              </a:rPr>
              <a:t>:</a:t>
            </a:r>
          </a:p>
          <a:p>
            <a:pPr marL="461963" indent="-461963" algn="l" rtl="0">
              <a:buClr>
                <a:srgbClr val="F27900"/>
              </a:buClr>
              <a:buFont typeface="Wingdings" panose="05000000000000000000" pitchFamily="2" charset="2"/>
              <a:buChar char="q"/>
            </a:pPr>
            <a:r>
              <a:rPr lang="es-US" sz="2200" b="1" i="0" u="none" baseline="0" dirty="0">
                <a:solidFill>
                  <a:schemeClr val="tx1"/>
                </a:solidFill>
              </a:rPr>
              <a:t>Establecimientos que alojan a muchas personas:</a:t>
            </a:r>
            <a:r>
              <a:rPr lang="es-US" sz="2200" b="0" i="0" u="none" baseline="0" dirty="0">
                <a:solidFill>
                  <a:schemeClr val="tx1"/>
                </a:solidFill>
              </a:rPr>
              <a:t> colegios y universidades, centros de atención a largo plazo y hospitales.</a:t>
            </a:r>
          </a:p>
          <a:p>
            <a:pPr marL="461963" indent="-461963" algn="l" rtl="0">
              <a:buClr>
                <a:srgbClr val="F27900"/>
              </a:buClr>
              <a:buFont typeface="Wingdings" panose="05000000000000000000" pitchFamily="2" charset="2"/>
              <a:buChar char="q"/>
            </a:pPr>
            <a:r>
              <a:rPr lang="es-US" sz="2200" b="1" i="0" u="none" baseline="0" dirty="0">
                <a:solidFill>
                  <a:schemeClr val="tx1"/>
                </a:solidFill>
              </a:rPr>
              <a:t>Sitios transitorios: </a:t>
            </a:r>
            <a:r>
              <a:rPr lang="es-US" sz="2200" b="0" i="0" u="none" baseline="0" dirty="0">
                <a:solidFill>
                  <a:schemeClr val="tx1"/>
                </a:solidFill>
              </a:rPr>
              <a:t>parques de vehículos recreativos, puertos deportivos, hoteles y moteles.</a:t>
            </a:r>
          </a:p>
          <a:p>
            <a:pPr marL="461963" indent="-461963" algn="l" rtl="0">
              <a:buClr>
                <a:srgbClr val="F27900"/>
              </a:buClr>
              <a:buFont typeface="Wingdings" panose="05000000000000000000" pitchFamily="2" charset="2"/>
              <a:buChar char="q"/>
            </a:pPr>
            <a:r>
              <a:rPr lang="es-US" sz="2200" b="1" i="0" u="none" baseline="0" dirty="0">
                <a:solidFill>
                  <a:schemeClr val="tx1"/>
                </a:solidFill>
              </a:rPr>
              <a:t>Lugares donde se prestan servicios: </a:t>
            </a:r>
            <a:r>
              <a:rPr lang="es-US" sz="2200" b="0" i="0" u="none" baseline="0" dirty="0">
                <a:solidFill>
                  <a:schemeClr val="tx1"/>
                </a:solidFill>
              </a:rPr>
              <a:t>refugios, comedores de beneficencia y servicios </a:t>
            </a:r>
            <a:r>
              <a:rPr lang="es-US" sz="2200" dirty="0">
                <a:solidFill>
                  <a:schemeClr val="tx1"/>
                </a:solidFill>
              </a:rPr>
              <a:t>ambulantes</a:t>
            </a:r>
            <a:r>
              <a:rPr lang="es-US" sz="2200" b="0" i="0" u="none" baseline="0" dirty="0">
                <a:solidFill>
                  <a:schemeClr val="tx1"/>
                </a:solidFill>
              </a:rPr>
              <a:t> de comida.</a:t>
            </a:r>
            <a:endParaRPr lang="es-US" sz="2200" b="1" dirty="0">
              <a:solidFill>
                <a:schemeClr val="tx1"/>
              </a:solidFill>
            </a:endParaRPr>
          </a:p>
        </p:txBody>
      </p:sp>
    </p:spTree>
    <p:extLst>
      <p:ext uri="{BB962C8B-B14F-4D97-AF65-F5344CB8AC3E}">
        <p14:creationId xmlns:p14="http://schemas.microsoft.com/office/powerpoint/2010/main" val="1120317383"/>
      </p:ext>
    </p:extLst>
  </p:cSld>
  <p:clrMapOvr>
    <a:masterClrMapping/>
  </p:clrMapOvr>
</p:sld>
</file>

<file path=ppt/theme/theme1.xml><?xml version="1.0" encoding="utf-8"?>
<a:theme xmlns:a="http://schemas.openxmlformats.org/drawingml/2006/main" name="1_Retrospect">
  <a:themeElements>
    <a:clrScheme name="Custom 1">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498DF1"/>
      </a:hlink>
      <a:folHlink>
        <a:srgbClr val="498DF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9C489D91489743A5B97029B865FFF9" ma:contentTypeVersion="15" ma:contentTypeDescription="Create a new document." ma:contentTypeScope="" ma:versionID="cff1216791db157c0dc9e960f6df0eaf">
  <xsd:schema xmlns:xsd="http://www.w3.org/2001/XMLSchema" xmlns:xs="http://www.w3.org/2001/XMLSchema" xmlns:p="http://schemas.microsoft.com/office/2006/metadata/properties" xmlns:ns2="24d5ed72-cca1-46f8-995f-2b9a0249b5cf" xmlns:ns3="88aae9ac-d52b-41af-8aa9-f92684191200" targetNamespace="http://schemas.microsoft.com/office/2006/metadata/properties" ma:root="true" ma:fieldsID="535060c6b966ad2d8c74faf3563aee6a" ns2:_="" ns3:_="">
    <xsd:import namespace="24d5ed72-cca1-46f8-995f-2b9a0249b5cf"/>
    <xsd:import namespace="88aae9ac-d52b-41af-8aa9-f9268419120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d5ed72-cca1-46f8-995f-2b9a0249b5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aae9ac-d52b-41af-8aa9-f9268419120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AD2A1D-5C6B-413C-A95E-7DAF7D40A8A1}">
  <ds:schemaRefs>
    <ds:schemaRef ds:uri="http://schemas.microsoft.com/office/2006/documentManagement/types"/>
    <ds:schemaRef ds:uri="http://schemas.microsoft.com/office/infopath/2007/PartnerControls"/>
    <ds:schemaRef ds:uri="http://schemas.microsoft.com/office/2006/metadata/properties"/>
    <ds:schemaRef ds:uri="http://purl.org/dc/terms/"/>
    <ds:schemaRef ds:uri="http://purl.org/dc/elements/1.1/"/>
    <ds:schemaRef ds:uri="88aae9ac-d52b-41af-8aa9-f92684191200"/>
    <ds:schemaRef ds:uri="http://purl.org/dc/dcmitype/"/>
    <ds:schemaRef ds:uri="24d5ed72-cca1-46f8-995f-2b9a0249b5cf"/>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3EB3D7A-6D19-446F-B8CC-044663B8AE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d5ed72-cca1-46f8-995f-2b9a0249b5cf"/>
    <ds:schemaRef ds:uri="88aae9ac-d52b-41af-8aa9-f926841912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0DFBF4-AD4B-482B-8A84-CF3A555CDC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280</TotalTime>
  <Words>7918</Words>
  <Application>Microsoft Office PowerPoint</Application>
  <PresentationFormat>On-screen Show (4:3)</PresentationFormat>
  <Paragraphs>726</Paragraphs>
  <Slides>77</Slides>
  <Notes>77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77</vt:i4>
      </vt:variant>
    </vt:vector>
  </HeadingPairs>
  <TitlesOfParts>
    <vt:vector size="83" baseType="lpstr">
      <vt:lpstr>Arial</vt:lpstr>
      <vt:lpstr>Calibri</vt:lpstr>
      <vt:lpstr>Century Gothic</vt:lpstr>
      <vt:lpstr>Symbol</vt:lpstr>
      <vt:lpstr>Wingdings</vt:lpstr>
      <vt:lpstr>1_Retrospect</vt:lpstr>
      <vt:lpstr>PowerPoint Presentation</vt:lpstr>
      <vt:lpstr>Descripción general</vt:lpstr>
      <vt:lpstr>Principios básicos del QAC</vt:lpstr>
      <vt:lpstr>Descripción general  de la sección</vt:lpstr>
      <vt:lpstr>Objetivos educativos</vt:lpstr>
      <vt:lpstr>¿Quién es usted?</vt:lpstr>
      <vt:lpstr>El rol de la USCB</vt:lpstr>
      <vt:lpstr>USCB: cuál es su función</vt:lpstr>
      <vt:lpstr>USCB: cómo hacen el recuento</vt:lpstr>
      <vt:lpstr>El rol de la Oficina del Censo de California</vt:lpstr>
      <vt:lpstr>Oficina del Censo de California: ¿Cuál es su función?</vt:lpstr>
      <vt:lpstr>El rol de los socios comunitarios</vt:lpstr>
      <vt:lpstr>Socios comunitarios: ¿Qué función cumplen?</vt:lpstr>
      <vt:lpstr>El rol del Centro de Asistencia para el Cuestionario (QAC)</vt:lpstr>
      <vt:lpstr>Personal o voluntarios del QAC: ¿Qué función cumplen?</vt:lpstr>
      <vt:lpstr>Qué hacer: credenciales</vt:lpstr>
      <vt:lpstr>Qué hacer: decir quién es usted</vt:lpstr>
      <vt:lpstr>Qué hacer: observar</vt:lpstr>
      <vt:lpstr>Qué hacer: estaciones de trabajo</vt:lpstr>
      <vt:lpstr>Qué hacer: privacidad</vt:lpstr>
      <vt:lpstr>Qué hacer: asistencia</vt:lpstr>
      <vt:lpstr>Qué hacer: asistencia</vt:lpstr>
      <vt:lpstr>Qué hacer: asistencia</vt:lpstr>
      <vt:lpstr>Qué hacer: asistencia</vt:lpstr>
      <vt:lpstr>Qué hacer: asistencia</vt:lpstr>
      <vt:lpstr>Qué hacer: asistencia</vt:lpstr>
      <vt:lpstr>Qué no hacer</vt:lpstr>
      <vt:lpstr>Qué no hacer</vt:lpstr>
      <vt:lpstr>Qué no hacer</vt:lpstr>
      <vt:lpstr>Sugerencia de acceso rápido sobre qué hacer y qué no hacer</vt:lpstr>
      <vt:lpstr>Resumen de la sección</vt:lpstr>
      <vt:lpstr>Aportes clave</vt:lpstr>
      <vt:lpstr>Principios básicos  de la participación</vt:lpstr>
      <vt:lpstr>Descripción general  de la sección</vt:lpstr>
      <vt:lpstr>Objetivos educativos</vt:lpstr>
      <vt:lpstr>Video de la guía de idiomas de la USCB</vt:lpstr>
      <vt:lpstr>Revisión del formulario en línea del Censo 2020</vt:lpstr>
      <vt:lpstr>Revisión del formulario en línea del Censo 2020</vt:lpstr>
      <vt:lpstr>Revisión del formulario en línea del Censo 2020</vt:lpstr>
      <vt:lpstr>Revisión del formulario en línea del Censo 2020</vt:lpstr>
      <vt:lpstr>Revisión del formulario en línea del Censo 2020</vt:lpstr>
      <vt:lpstr>Opciones del Centro de Atención Telefónica de Idiomas de la USCB.</vt:lpstr>
      <vt:lpstr>Opciones en línea de la USCB</vt:lpstr>
      <vt:lpstr>Opciones de la guía de idiomas de la USCB</vt:lpstr>
      <vt:lpstr>Opciones de la guía de idiomas de la USCB</vt:lpstr>
      <vt:lpstr>Resumen de idiomas: Revisión/cuestionario</vt:lpstr>
      <vt:lpstr>Código de confirmación del censo</vt:lpstr>
      <vt:lpstr>Preguntas frecuentes</vt:lpstr>
      <vt:lpstr>Preguntas frecuentes: preguntas que se analizaron</vt:lpstr>
      <vt:lpstr>Más preguntas frecuentes que debe conocer</vt:lpstr>
      <vt:lpstr>Más preguntas frecuentes que debe conocer</vt:lpstr>
      <vt:lpstr>Más preguntas frecuentes que debe conocer</vt:lpstr>
      <vt:lpstr>Más preguntas frecuentes que debe conocer</vt:lpstr>
      <vt:lpstr>Más preguntas frecuentes que debe conocer</vt:lpstr>
      <vt:lpstr>Más preguntas frecuentes que debe conocer</vt:lpstr>
      <vt:lpstr>Más preguntas frecuentes que debe conocer</vt:lpstr>
      <vt:lpstr>Más preguntas frecuentes que debe conocer</vt:lpstr>
      <vt:lpstr>Más preguntas frecuentes que debe conocer</vt:lpstr>
      <vt:lpstr>Más preguntas frecuentes que debe conocer</vt:lpstr>
      <vt:lpstr>Más preguntas frecuentes que debe conocer</vt:lpstr>
      <vt:lpstr>Más preguntas frecuentes que debe conocer</vt:lpstr>
      <vt:lpstr>Aportes clave</vt:lpstr>
      <vt:lpstr>PowerPoint Presentation</vt:lpstr>
      <vt:lpstr>PowerPoint Presentation</vt:lpstr>
      <vt:lpstr>Informes de visitantes del QAC</vt:lpstr>
      <vt:lpstr>Descripción general  de la sección</vt:lpstr>
      <vt:lpstr>Objetivo educativo</vt:lpstr>
      <vt:lpstr>¿Por qué se informa sobre los visitantes al QAC?</vt:lpstr>
      <vt:lpstr>Formulario de interacción con los visitantes</vt:lpstr>
      <vt:lpstr>Formulario de interacción con los visitantes</vt:lpstr>
      <vt:lpstr>Formulario de interacción con los visitantes</vt:lpstr>
      <vt:lpstr>Formulario de interacción con los visitantes</vt:lpstr>
      <vt:lpstr>Aportes clave</vt:lpstr>
      <vt:lpstr>Descripción general del manual para el participante</vt:lpstr>
      <vt:lpstr>Manual de capacitación para el participante</vt:lpstr>
      <vt:lpstr>Preguntas y respuestas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Evadney Hamilton</dc:creator>
  <cp:lastModifiedBy>Julie Weigand</cp:lastModifiedBy>
  <cp:revision>92</cp:revision>
  <dcterms:created xsi:type="dcterms:W3CDTF">2019-06-22T04:08:10Z</dcterms:created>
  <dcterms:modified xsi:type="dcterms:W3CDTF">2020-02-28T19:33:11Z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0x010100549C489D91489743A5B97029B865FFF9</vt:lpwstr>
  </property>
</Properties>
</file>